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38"/>
  </p:notesMasterIdLst>
  <p:handoutMasterIdLst>
    <p:handoutMasterId r:id="rId39"/>
  </p:handoutMasterIdLst>
  <p:sldIdLst>
    <p:sldId id="258" r:id="rId2"/>
    <p:sldId id="268" r:id="rId3"/>
    <p:sldId id="259" r:id="rId4"/>
    <p:sldId id="272" r:id="rId5"/>
    <p:sldId id="271" r:id="rId6"/>
    <p:sldId id="273" r:id="rId7"/>
    <p:sldId id="274" r:id="rId8"/>
    <p:sldId id="420" r:id="rId9"/>
    <p:sldId id="425" r:id="rId10"/>
    <p:sldId id="275" r:id="rId11"/>
    <p:sldId id="312" r:id="rId12"/>
    <p:sldId id="417" r:id="rId13"/>
    <p:sldId id="391" r:id="rId14"/>
    <p:sldId id="300" r:id="rId15"/>
    <p:sldId id="380" r:id="rId16"/>
    <p:sldId id="297" r:id="rId17"/>
    <p:sldId id="294" r:id="rId18"/>
    <p:sldId id="332" r:id="rId19"/>
    <p:sldId id="333" r:id="rId20"/>
    <p:sldId id="336" r:id="rId21"/>
    <p:sldId id="377" r:id="rId22"/>
    <p:sldId id="395" r:id="rId23"/>
    <p:sldId id="330" r:id="rId24"/>
    <p:sldId id="401" r:id="rId25"/>
    <p:sldId id="402" r:id="rId26"/>
    <p:sldId id="404" r:id="rId27"/>
    <p:sldId id="406" r:id="rId28"/>
    <p:sldId id="374" r:id="rId29"/>
    <p:sldId id="379" r:id="rId30"/>
    <p:sldId id="349" r:id="rId31"/>
    <p:sldId id="350" r:id="rId32"/>
    <p:sldId id="335" r:id="rId33"/>
    <p:sldId id="390" r:id="rId34"/>
    <p:sldId id="302" r:id="rId35"/>
    <p:sldId id="305" r:id="rId36"/>
    <p:sldId id="424" r:id="rId37"/>
  </p:sldIdLst>
  <p:sldSz cx="12188825" cy="6858000"/>
  <p:notesSz cx="6858000" cy="9144000"/>
  <p:defaultTextStyle>
    <a:defPPr rtl="0">
      <a:defRPr lang="de-DE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9" autoAdjust="0"/>
    <p:restoredTop sz="96182" autoAdjust="0"/>
  </p:normalViewPr>
  <p:slideViewPr>
    <p:cSldViewPr showGuides="1">
      <p:cViewPr varScale="1">
        <p:scale>
          <a:sx n="104" d="100"/>
          <a:sy n="104" d="100"/>
        </p:scale>
        <p:origin x="126" y="13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00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8ABC0C-BBFC-4E72-8EF9-E42293CB9B49}" type="doc">
      <dgm:prSet loTypeId="urn:microsoft.com/office/officeart/2005/8/layout/vList3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B17A033-8DE0-4DDF-8AEE-2630C47A2604}">
      <dgm:prSet phldrT="[Text]" custT="1"/>
      <dgm:spPr/>
      <dgm:t>
        <a:bodyPr/>
        <a:lstStyle/>
        <a:p>
          <a:r>
            <a:rPr lang="de-DE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Projekte</a:t>
          </a:r>
          <a:endParaRPr lang="de-DE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A9734-2CFF-4426-8987-3DDFAFBE533C}" type="parTrans" cxnId="{8A3CA655-A6E0-4A53-ABCE-916E8F52F651}">
      <dgm:prSet/>
      <dgm:spPr/>
      <dgm:t>
        <a:bodyPr/>
        <a:lstStyle/>
        <a:p>
          <a:endParaRPr lang="de-DE"/>
        </a:p>
      </dgm:t>
    </dgm:pt>
    <dgm:pt modelId="{D258BDE4-328A-4ABE-8614-7279A3B7245C}" type="sibTrans" cxnId="{8A3CA655-A6E0-4A53-ABCE-916E8F52F651}">
      <dgm:prSet/>
      <dgm:spPr/>
      <dgm:t>
        <a:bodyPr/>
        <a:lstStyle/>
        <a:p>
          <a:endParaRPr lang="de-DE"/>
        </a:p>
      </dgm:t>
    </dgm:pt>
    <dgm:pt modelId="{26008C5F-C418-4F1E-868D-8211DCCAB8E0}">
      <dgm:prSet phldrT="[Text]" custT="1"/>
      <dgm:spPr/>
      <dgm:t>
        <a:bodyPr/>
        <a:lstStyle/>
        <a:p>
          <a:r>
            <a:rPr lang="de-DE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Beratung und Unterstützung</a:t>
          </a:r>
          <a:endParaRPr lang="de-DE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8CFA50-243F-4A37-B437-B67A86C8365B}" type="parTrans" cxnId="{2DE1774F-C730-46B3-9636-1C923AE13868}">
      <dgm:prSet/>
      <dgm:spPr/>
      <dgm:t>
        <a:bodyPr/>
        <a:lstStyle/>
        <a:p>
          <a:endParaRPr lang="de-DE"/>
        </a:p>
      </dgm:t>
    </dgm:pt>
    <dgm:pt modelId="{003B8183-FAE5-42F0-B91E-261A1CE76902}" type="sibTrans" cxnId="{2DE1774F-C730-46B3-9636-1C923AE13868}">
      <dgm:prSet/>
      <dgm:spPr/>
      <dgm:t>
        <a:bodyPr/>
        <a:lstStyle/>
        <a:p>
          <a:endParaRPr lang="de-DE"/>
        </a:p>
      </dgm:t>
    </dgm:pt>
    <dgm:pt modelId="{165CAC88-1EEF-43BC-8F99-DEC2D61896B2}">
      <dgm:prSet phldrT="[Text]" custT="1"/>
      <dgm:spPr/>
      <dgm:t>
        <a:bodyPr/>
        <a:lstStyle/>
        <a:p>
          <a:r>
            <a:rPr lang="de-DE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Aufklärung und Prävention</a:t>
          </a:r>
          <a:endParaRPr lang="de-DE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39A5EE-32A9-4FDA-A464-CD783444DE03}" type="parTrans" cxnId="{6F454F2D-F878-432B-B2ED-9ABD70C099E7}">
      <dgm:prSet/>
      <dgm:spPr/>
      <dgm:t>
        <a:bodyPr/>
        <a:lstStyle/>
        <a:p>
          <a:endParaRPr lang="de-DE"/>
        </a:p>
      </dgm:t>
    </dgm:pt>
    <dgm:pt modelId="{F980868C-8B3E-454F-B5A5-1C08FFC69E65}" type="sibTrans" cxnId="{6F454F2D-F878-432B-B2ED-9ABD70C099E7}">
      <dgm:prSet/>
      <dgm:spPr/>
      <dgm:t>
        <a:bodyPr/>
        <a:lstStyle/>
        <a:p>
          <a:endParaRPr lang="de-DE"/>
        </a:p>
      </dgm:t>
    </dgm:pt>
    <dgm:pt modelId="{7ABFF09E-032B-4011-A984-10C917A0DC92}">
      <dgm:prSet custT="1"/>
      <dgm:spPr/>
      <dgm:t>
        <a:bodyPr/>
        <a:lstStyle/>
        <a:p>
          <a:r>
            <a:rPr lang="de-DE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Krisenintervention und Streitschlichtung</a:t>
          </a:r>
          <a:endParaRPr lang="de-DE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3C0BE0-57D5-4506-9052-946B221FBCB2}" type="parTrans" cxnId="{7A89D16B-AF1F-47B1-B4CA-A8FF388CD3B1}">
      <dgm:prSet/>
      <dgm:spPr/>
      <dgm:t>
        <a:bodyPr/>
        <a:lstStyle/>
        <a:p>
          <a:endParaRPr lang="de-DE"/>
        </a:p>
      </dgm:t>
    </dgm:pt>
    <dgm:pt modelId="{D6F11A24-A306-4EB5-AAE2-6FBDCC847E7A}" type="sibTrans" cxnId="{7A89D16B-AF1F-47B1-B4CA-A8FF388CD3B1}">
      <dgm:prSet/>
      <dgm:spPr/>
      <dgm:t>
        <a:bodyPr/>
        <a:lstStyle/>
        <a:p>
          <a:endParaRPr lang="de-DE"/>
        </a:p>
      </dgm:t>
    </dgm:pt>
    <dgm:pt modelId="{2B4672A7-58E4-4CB6-93FC-6B187DD0E7A0}">
      <dgm:prSet custT="1"/>
      <dgm:spPr/>
      <dgm:t>
        <a:bodyPr/>
        <a:lstStyle/>
        <a:p>
          <a:r>
            <a:rPr lang="de-DE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Kreativangebote</a:t>
          </a:r>
          <a:endParaRPr lang="de-DE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E9D557-40A4-4A96-9185-55ED2F77B458}" type="parTrans" cxnId="{72DF5790-1A56-423A-B23D-7955DB2D8845}">
      <dgm:prSet/>
      <dgm:spPr/>
      <dgm:t>
        <a:bodyPr/>
        <a:lstStyle/>
        <a:p>
          <a:endParaRPr lang="de-DE"/>
        </a:p>
      </dgm:t>
    </dgm:pt>
    <dgm:pt modelId="{CD4BD618-2B93-45F1-8745-1FA06B91347E}" type="sibTrans" cxnId="{72DF5790-1A56-423A-B23D-7955DB2D8845}">
      <dgm:prSet/>
      <dgm:spPr/>
      <dgm:t>
        <a:bodyPr/>
        <a:lstStyle/>
        <a:p>
          <a:endParaRPr lang="de-DE"/>
        </a:p>
      </dgm:t>
    </dgm:pt>
    <dgm:pt modelId="{FF1579F0-CA1E-483C-8AA2-1BB0FD0C2ABC}">
      <dgm:prSet custT="1"/>
      <dgm:spPr/>
      <dgm:t>
        <a:bodyPr/>
        <a:lstStyle/>
        <a:p>
          <a:r>
            <a:rPr lang="de-DE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Unterstützung im Übergang Schule </a:t>
          </a:r>
          <a:r>
            <a:rPr lang="de-DE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 Beruf</a:t>
          </a:r>
          <a:endParaRPr lang="de-DE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976667-7982-420F-B56A-02591816DFAD}" type="parTrans" cxnId="{6BAED283-E1D3-4209-ABE7-EB4052B7E5F6}">
      <dgm:prSet/>
      <dgm:spPr/>
      <dgm:t>
        <a:bodyPr/>
        <a:lstStyle/>
        <a:p>
          <a:endParaRPr lang="de-DE"/>
        </a:p>
      </dgm:t>
    </dgm:pt>
    <dgm:pt modelId="{04023037-A2FA-4F6C-8224-BFA43834E7B4}" type="sibTrans" cxnId="{6BAED283-E1D3-4209-ABE7-EB4052B7E5F6}">
      <dgm:prSet/>
      <dgm:spPr/>
      <dgm:t>
        <a:bodyPr/>
        <a:lstStyle/>
        <a:p>
          <a:endParaRPr lang="de-DE"/>
        </a:p>
      </dgm:t>
    </dgm:pt>
    <dgm:pt modelId="{18AF6E97-9393-4DE5-B482-8EF0910D84A0}" type="pres">
      <dgm:prSet presAssocID="{F68ABC0C-BBFC-4E72-8EF9-E42293CB9B49}" presName="linearFlow" presStyleCnt="0">
        <dgm:presLayoutVars>
          <dgm:dir/>
          <dgm:resizeHandles val="exact"/>
        </dgm:presLayoutVars>
      </dgm:prSet>
      <dgm:spPr/>
    </dgm:pt>
    <dgm:pt modelId="{98D57577-5850-4C52-832E-4F431181B97E}" type="pres">
      <dgm:prSet presAssocID="{8B17A033-8DE0-4DDF-8AEE-2630C47A2604}" presName="composite" presStyleCnt="0"/>
      <dgm:spPr/>
    </dgm:pt>
    <dgm:pt modelId="{B7070E88-C072-4AB2-89AC-E4FA3F12D1E0}" type="pres">
      <dgm:prSet presAssocID="{8B17A033-8DE0-4DDF-8AEE-2630C47A2604}" presName="imgShp" presStyleLbl="fgImgPlace1" presStyleIdx="0" presStyleCnt="6" custScaleX="122913" custScaleY="107907" custLinFactNeighborX="-7595" custLinFactNeighborY="-31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-1039" r="-14000" b="-19598"/>
          </a:stretch>
        </a:blipFill>
      </dgm:spPr>
    </dgm:pt>
    <dgm:pt modelId="{98E62B45-9E4C-4F32-A554-CB657CC4CFB3}" type="pres">
      <dgm:prSet presAssocID="{8B17A033-8DE0-4DDF-8AEE-2630C47A2604}" presName="txShp" presStyleLbl="node1" presStyleIdx="0" presStyleCnt="6">
        <dgm:presLayoutVars>
          <dgm:bulletEnabled val="1"/>
        </dgm:presLayoutVars>
      </dgm:prSet>
      <dgm:spPr/>
    </dgm:pt>
    <dgm:pt modelId="{F09F0BA2-C5E8-4295-B994-52AF711A4F0F}" type="pres">
      <dgm:prSet presAssocID="{D258BDE4-328A-4ABE-8614-7279A3B7245C}" presName="spacing" presStyleCnt="0"/>
      <dgm:spPr/>
    </dgm:pt>
    <dgm:pt modelId="{FFF5C6CA-06CE-4495-A5D3-BD75C4C6A866}" type="pres">
      <dgm:prSet presAssocID="{26008C5F-C418-4F1E-868D-8211DCCAB8E0}" presName="composite" presStyleCnt="0"/>
      <dgm:spPr/>
    </dgm:pt>
    <dgm:pt modelId="{E5936F4A-1860-4745-B329-A839C2860D13}" type="pres">
      <dgm:prSet presAssocID="{26008C5F-C418-4F1E-868D-8211DCCAB8E0}" presName="imgShp" presStyleLbl="fgImgPlace1" presStyleIdx="1" presStyleCnt="6" custScaleX="110420" custScaleY="10559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88793CF8-9E17-4967-876B-EE58064F6034}" type="pres">
      <dgm:prSet presAssocID="{26008C5F-C418-4F1E-868D-8211DCCAB8E0}" presName="txShp" presStyleLbl="node1" presStyleIdx="1" presStyleCnt="6">
        <dgm:presLayoutVars>
          <dgm:bulletEnabled val="1"/>
        </dgm:presLayoutVars>
      </dgm:prSet>
      <dgm:spPr/>
    </dgm:pt>
    <dgm:pt modelId="{935235F9-1997-4AE1-B713-BAA8921CBEBE}" type="pres">
      <dgm:prSet presAssocID="{003B8183-FAE5-42F0-B91E-261A1CE76902}" presName="spacing" presStyleCnt="0"/>
      <dgm:spPr/>
    </dgm:pt>
    <dgm:pt modelId="{005D3FBB-D000-45FC-B7B0-0C422F246230}" type="pres">
      <dgm:prSet presAssocID="{165CAC88-1EEF-43BC-8F99-DEC2D61896B2}" presName="composite" presStyleCnt="0"/>
      <dgm:spPr/>
    </dgm:pt>
    <dgm:pt modelId="{4A68F3B9-151D-408C-A233-4522109C4EF2}" type="pres">
      <dgm:prSet presAssocID="{165CAC88-1EEF-43BC-8F99-DEC2D61896B2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728CD5F-0929-457E-A3B7-3C2664C28266}" type="pres">
      <dgm:prSet presAssocID="{165CAC88-1EEF-43BC-8F99-DEC2D61896B2}" presName="txShp" presStyleLbl="node1" presStyleIdx="2" presStyleCnt="6">
        <dgm:presLayoutVars>
          <dgm:bulletEnabled val="1"/>
        </dgm:presLayoutVars>
      </dgm:prSet>
      <dgm:spPr/>
    </dgm:pt>
    <dgm:pt modelId="{AE7EB83C-2590-4927-932E-C18DA6FA4954}" type="pres">
      <dgm:prSet presAssocID="{F980868C-8B3E-454F-B5A5-1C08FFC69E65}" presName="spacing" presStyleCnt="0"/>
      <dgm:spPr/>
    </dgm:pt>
    <dgm:pt modelId="{6E017490-4067-441D-870C-54382E572F4D}" type="pres">
      <dgm:prSet presAssocID="{7ABFF09E-032B-4011-A984-10C917A0DC92}" presName="composite" presStyleCnt="0"/>
      <dgm:spPr/>
    </dgm:pt>
    <dgm:pt modelId="{DB399D49-65BA-4226-9AEA-47AEBC664ECD}" type="pres">
      <dgm:prSet presAssocID="{7ABFF09E-032B-4011-A984-10C917A0DC92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AA79D15-B42B-4705-92EB-8A4777D81D43}" type="pres">
      <dgm:prSet presAssocID="{7ABFF09E-032B-4011-A984-10C917A0DC92}" presName="txShp" presStyleLbl="node1" presStyleIdx="3" presStyleCnt="6">
        <dgm:presLayoutVars>
          <dgm:bulletEnabled val="1"/>
        </dgm:presLayoutVars>
      </dgm:prSet>
      <dgm:spPr/>
    </dgm:pt>
    <dgm:pt modelId="{3B7CD420-B076-4E0C-B370-5DB75C6186B9}" type="pres">
      <dgm:prSet presAssocID="{D6F11A24-A306-4EB5-AAE2-6FBDCC847E7A}" presName="spacing" presStyleCnt="0"/>
      <dgm:spPr/>
    </dgm:pt>
    <dgm:pt modelId="{5EBFA1D1-4E30-40A0-8FE8-3BFBBA7776BA}" type="pres">
      <dgm:prSet presAssocID="{2B4672A7-58E4-4CB6-93FC-6B187DD0E7A0}" presName="composite" presStyleCnt="0"/>
      <dgm:spPr/>
    </dgm:pt>
    <dgm:pt modelId="{553F1B76-AF8C-42F9-A1AC-F39104E82449}" type="pres">
      <dgm:prSet presAssocID="{2B4672A7-58E4-4CB6-93FC-6B187DD0E7A0}" presName="imgShp" presStyleLbl="fgImgPlace1" presStyleIdx="4" presStyleCnt="6" custLinFactNeighborX="-374" custLinFactNeighborY="807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623" b="-8623"/>
          </a:stretch>
        </a:blipFill>
      </dgm:spPr>
    </dgm:pt>
    <dgm:pt modelId="{D0D801C7-6827-4703-A7B5-7551BAB52C21}" type="pres">
      <dgm:prSet presAssocID="{2B4672A7-58E4-4CB6-93FC-6B187DD0E7A0}" presName="txShp" presStyleLbl="node1" presStyleIdx="4" presStyleCnt="6">
        <dgm:presLayoutVars>
          <dgm:bulletEnabled val="1"/>
        </dgm:presLayoutVars>
      </dgm:prSet>
      <dgm:spPr/>
    </dgm:pt>
    <dgm:pt modelId="{E4CBE4E7-7EC3-4F3F-B158-EFF37D123642}" type="pres">
      <dgm:prSet presAssocID="{CD4BD618-2B93-45F1-8745-1FA06B91347E}" presName="spacing" presStyleCnt="0"/>
      <dgm:spPr/>
    </dgm:pt>
    <dgm:pt modelId="{881086F9-DE4E-459B-9BB1-CD802C59937E}" type="pres">
      <dgm:prSet presAssocID="{FF1579F0-CA1E-483C-8AA2-1BB0FD0C2ABC}" presName="composite" presStyleCnt="0"/>
      <dgm:spPr/>
    </dgm:pt>
    <dgm:pt modelId="{6F792113-4ACF-495C-937C-E55A58EC96F5}" type="pres">
      <dgm:prSet presAssocID="{FF1579F0-CA1E-483C-8AA2-1BB0FD0C2ABC}" presName="imgShp" presStyleLbl="fgImgPlace1" presStyleIdx="5" presStyleCnt="6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t="1148" r="-2000" b="-11881"/>
          </a:stretch>
        </a:blipFill>
      </dgm:spPr>
    </dgm:pt>
    <dgm:pt modelId="{51FDD301-F164-4645-A8AA-A7B396C4E005}" type="pres">
      <dgm:prSet presAssocID="{FF1579F0-CA1E-483C-8AA2-1BB0FD0C2ABC}" presName="txShp" presStyleLbl="node1" presStyleIdx="5" presStyleCnt="6">
        <dgm:presLayoutVars>
          <dgm:bulletEnabled val="1"/>
        </dgm:presLayoutVars>
      </dgm:prSet>
      <dgm:spPr/>
    </dgm:pt>
  </dgm:ptLst>
  <dgm:cxnLst>
    <dgm:cxn modelId="{6F454F2D-F878-432B-B2ED-9ABD70C099E7}" srcId="{F68ABC0C-BBFC-4E72-8EF9-E42293CB9B49}" destId="{165CAC88-1EEF-43BC-8F99-DEC2D61896B2}" srcOrd="2" destOrd="0" parTransId="{3439A5EE-32A9-4FDA-A464-CD783444DE03}" sibTransId="{F980868C-8B3E-454F-B5A5-1C08FFC69E65}"/>
    <dgm:cxn modelId="{62934F64-ECAA-48C4-B1E6-4A7078FAF835}" type="presOf" srcId="{FF1579F0-CA1E-483C-8AA2-1BB0FD0C2ABC}" destId="{51FDD301-F164-4645-A8AA-A7B396C4E005}" srcOrd="0" destOrd="0" presId="urn:microsoft.com/office/officeart/2005/8/layout/vList3#1"/>
    <dgm:cxn modelId="{7A89D16B-AF1F-47B1-B4CA-A8FF388CD3B1}" srcId="{F68ABC0C-BBFC-4E72-8EF9-E42293CB9B49}" destId="{7ABFF09E-032B-4011-A984-10C917A0DC92}" srcOrd="3" destOrd="0" parTransId="{5C3C0BE0-57D5-4506-9052-946B221FBCB2}" sibTransId="{D6F11A24-A306-4EB5-AAE2-6FBDCC847E7A}"/>
    <dgm:cxn modelId="{2DE1774F-C730-46B3-9636-1C923AE13868}" srcId="{F68ABC0C-BBFC-4E72-8EF9-E42293CB9B49}" destId="{26008C5F-C418-4F1E-868D-8211DCCAB8E0}" srcOrd="1" destOrd="0" parTransId="{568CFA50-243F-4A37-B437-B67A86C8365B}" sibTransId="{003B8183-FAE5-42F0-B91E-261A1CE76902}"/>
    <dgm:cxn modelId="{8A3CA655-A6E0-4A53-ABCE-916E8F52F651}" srcId="{F68ABC0C-BBFC-4E72-8EF9-E42293CB9B49}" destId="{8B17A033-8DE0-4DDF-8AEE-2630C47A2604}" srcOrd="0" destOrd="0" parTransId="{FCFA9734-2CFF-4426-8987-3DDFAFBE533C}" sibTransId="{D258BDE4-328A-4ABE-8614-7279A3B7245C}"/>
    <dgm:cxn modelId="{0C3A4681-CC20-408A-B02C-47FA6A897262}" type="presOf" srcId="{2B4672A7-58E4-4CB6-93FC-6B187DD0E7A0}" destId="{D0D801C7-6827-4703-A7B5-7551BAB52C21}" srcOrd="0" destOrd="0" presId="urn:microsoft.com/office/officeart/2005/8/layout/vList3#1"/>
    <dgm:cxn modelId="{6BAED283-E1D3-4209-ABE7-EB4052B7E5F6}" srcId="{F68ABC0C-BBFC-4E72-8EF9-E42293CB9B49}" destId="{FF1579F0-CA1E-483C-8AA2-1BB0FD0C2ABC}" srcOrd="5" destOrd="0" parTransId="{65976667-7982-420F-B56A-02591816DFAD}" sibTransId="{04023037-A2FA-4F6C-8224-BFA43834E7B4}"/>
    <dgm:cxn modelId="{72DF5790-1A56-423A-B23D-7955DB2D8845}" srcId="{F68ABC0C-BBFC-4E72-8EF9-E42293CB9B49}" destId="{2B4672A7-58E4-4CB6-93FC-6B187DD0E7A0}" srcOrd="4" destOrd="0" parTransId="{6CE9D557-40A4-4A96-9185-55ED2F77B458}" sibTransId="{CD4BD618-2B93-45F1-8745-1FA06B91347E}"/>
    <dgm:cxn modelId="{03B971AD-6346-4A34-959D-E25909C1F3EF}" type="presOf" srcId="{26008C5F-C418-4F1E-868D-8211DCCAB8E0}" destId="{88793CF8-9E17-4967-876B-EE58064F6034}" srcOrd="0" destOrd="0" presId="urn:microsoft.com/office/officeart/2005/8/layout/vList3#1"/>
    <dgm:cxn modelId="{D82DB6B5-201F-4F93-A771-9E0EFC6DCF7A}" type="presOf" srcId="{8B17A033-8DE0-4DDF-8AEE-2630C47A2604}" destId="{98E62B45-9E4C-4F32-A554-CB657CC4CFB3}" srcOrd="0" destOrd="0" presId="urn:microsoft.com/office/officeart/2005/8/layout/vList3#1"/>
    <dgm:cxn modelId="{D5B126DA-6E7A-4971-BEE9-08B37AFE18B3}" type="presOf" srcId="{165CAC88-1EEF-43BC-8F99-DEC2D61896B2}" destId="{E728CD5F-0929-457E-A3B7-3C2664C28266}" srcOrd="0" destOrd="0" presId="urn:microsoft.com/office/officeart/2005/8/layout/vList3#1"/>
    <dgm:cxn modelId="{F238DDE6-807C-4609-A2A3-F4184BC5AB38}" type="presOf" srcId="{7ABFF09E-032B-4011-A984-10C917A0DC92}" destId="{0AA79D15-B42B-4705-92EB-8A4777D81D43}" srcOrd="0" destOrd="0" presId="urn:microsoft.com/office/officeart/2005/8/layout/vList3#1"/>
    <dgm:cxn modelId="{6B3546E7-1F98-4E8A-B4BB-17619F660B03}" type="presOf" srcId="{F68ABC0C-BBFC-4E72-8EF9-E42293CB9B49}" destId="{18AF6E97-9393-4DE5-B482-8EF0910D84A0}" srcOrd="0" destOrd="0" presId="urn:microsoft.com/office/officeart/2005/8/layout/vList3#1"/>
    <dgm:cxn modelId="{CE46D4F3-131B-4E9C-BEDE-096C32D4CB46}" type="presParOf" srcId="{18AF6E97-9393-4DE5-B482-8EF0910D84A0}" destId="{98D57577-5850-4C52-832E-4F431181B97E}" srcOrd="0" destOrd="0" presId="urn:microsoft.com/office/officeart/2005/8/layout/vList3#1"/>
    <dgm:cxn modelId="{8D294040-0F97-4F91-9EBB-F08E6D4C10B3}" type="presParOf" srcId="{98D57577-5850-4C52-832E-4F431181B97E}" destId="{B7070E88-C072-4AB2-89AC-E4FA3F12D1E0}" srcOrd="0" destOrd="0" presId="urn:microsoft.com/office/officeart/2005/8/layout/vList3#1"/>
    <dgm:cxn modelId="{BC303E1B-A6F9-45FD-996D-5C12E3427D93}" type="presParOf" srcId="{98D57577-5850-4C52-832E-4F431181B97E}" destId="{98E62B45-9E4C-4F32-A554-CB657CC4CFB3}" srcOrd="1" destOrd="0" presId="urn:microsoft.com/office/officeart/2005/8/layout/vList3#1"/>
    <dgm:cxn modelId="{B62D5925-3C9F-42DF-8EC2-B02A987CB80A}" type="presParOf" srcId="{18AF6E97-9393-4DE5-B482-8EF0910D84A0}" destId="{F09F0BA2-C5E8-4295-B994-52AF711A4F0F}" srcOrd="1" destOrd="0" presId="urn:microsoft.com/office/officeart/2005/8/layout/vList3#1"/>
    <dgm:cxn modelId="{F0B5CE19-7E79-4AA6-BDF9-0DE237E10E1C}" type="presParOf" srcId="{18AF6E97-9393-4DE5-B482-8EF0910D84A0}" destId="{FFF5C6CA-06CE-4495-A5D3-BD75C4C6A866}" srcOrd="2" destOrd="0" presId="urn:microsoft.com/office/officeart/2005/8/layout/vList3#1"/>
    <dgm:cxn modelId="{FA3A896B-12B5-4D83-AE36-C2A1EEDAF03D}" type="presParOf" srcId="{FFF5C6CA-06CE-4495-A5D3-BD75C4C6A866}" destId="{E5936F4A-1860-4745-B329-A839C2860D13}" srcOrd="0" destOrd="0" presId="urn:microsoft.com/office/officeart/2005/8/layout/vList3#1"/>
    <dgm:cxn modelId="{4A2BC8CB-BB55-49F6-A0DC-43C0B7F6BD44}" type="presParOf" srcId="{FFF5C6CA-06CE-4495-A5D3-BD75C4C6A866}" destId="{88793CF8-9E17-4967-876B-EE58064F6034}" srcOrd="1" destOrd="0" presId="urn:microsoft.com/office/officeart/2005/8/layout/vList3#1"/>
    <dgm:cxn modelId="{074D3821-902B-4D63-96F4-ACD07AEADB2B}" type="presParOf" srcId="{18AF6E97-9393-4DE5-B482-8EF0910D84A0}" destId="{935235F9-1997-4AE1-B713-BAA8921CBEBE}" srcOrd="3" destOrd="0" presId="urn:microsoft.com/office/officeart/2005/8/layout/vList3#1"/>
    <dgm:cxn modelId="{EF879891-AA09-4FD9-BFD6-5A3DFCBF5CE9}" type="presParOf" srcId="{18AF6E97-9393-4DE5-B482-8EF0910D84A0}" destId="{005D3FBB-D000-45FC-B7B0-0C422F246230}" srcOrd="4" destOrd="0" presId="urn:microsoft.com/office/officeart/2005/8/layout/vList3#1"/>
    <dgm:cxn modelId="{59B8F682-E66B-4203-BC19-8318F044E598}" type="presParOf" srcId="{005D3FBB-D000-45FC-B7B0-0C422F246230}" destId="{4A68F3B9-151D-408C-A233-4522109C4EF2}" srcOrd="0" destOrd="0" presId="urn:microsoft.com/office/officeart/2005/8/layout/vList3#1"/>
    <dgm:cxn modelId="{B67FC3AA-DB04-4722-AFA4-D5DEB5E82989}" type="presParOf" srcId="{005D3FBB-D000-45FC-B7B0-0C422F246230}" destId="{E728CD5F-0929-457E-A3B7-3C2664C28266}" srcOrd="1" destOrd="0" presId="urn:microsoft.com/office/officeart/2005/8/layout/vList3#1"/>
    <dgm:cxn modelId="{06FFBA8F-97CD-49C2-96ED-06D04AC3C4BB}" type="presParOf" srcId="{18AF6E97-9393-4DE5-B482-8EF0910D84A0}" destId="{AE7EB83C-2590-4927-932E-C18DA6FA4954}" srcOrd="5" destOrd="0" presId="urn:microsoft.com/office/officeart/2005/8/layout/vList3#1"/>
    <dgm:cxn modelId="{73481FD7-2D64-457F-9343-3B47D605340F}" type="presParOf" srcId="{18AF6E97-9393-4DE5-B482-8EF0910D84A0}" destId="{6E017490-4067-441D-870C-54382E572F4D}" srcOrd="6" destOrd="0" presId="urn:microsoft.com/office/officeart/2005/8/layout/vList3#1"/>
    <dgm:cxn modelId="{C8ECECD9-1BDE-45E8-9F08-073DB0D726E9}" type="presParOf" srcId="{6E017490-4067-441D-870C-54382E572F4D}" destId="{DB399D49-65BA-4226-9AEA-47AEBC664ECD}" srcOrd="0" destOrd="0" presId="urn:microsoft.com/office/officeart/2005/8/layout/vList3#1"/>
    <dgm:cxn modelId="{2FE35718-F5BC-4D59-A8FD-95404457CA98}" type="presParOf" srcId="{6E017490-4067-441D-870C-54382E572F4D}" destId="{0AA79D15-B42B-4705-92EB-8A4777D81D43}" srcOrd="1" destOrd="0" presId="urn:microsoft.com/office/officeart/2005/8/layout/vList3#1"/>
    <dgm:cxn modelId="{B24252AA-4CEE-4500-B9F5-21C848769C63}" type="presParOf" srcId="{18AF6E97-9393-4DE5-B482-8EF0910D84A0}" destId="{3B7CD420-B076-4E0C-B370-5DB75C6186B9}" srcOrd="7" destOrd="0" presId="urn:microsoft.com/office/officeart/2005/8/layout/vList3#1"/>
    <dgm:cxn modelId="{46520C0D-F396-4966-8BED-15230A977B7D}" type="presParOf" srcId="{18AF6E97-9393-4DE5-B482-8EF0910D84A0}" destId="{5EBFA1D1-4E30-40A0-8FE8-3BFBBA7776BA}" srcOrd="8" destOrd="0" presId="urn:microsoft.com/office/officeart/2005/8/layout/vList3#1"/>
    <dgm:cxn modelId="{091844E5-C089-485F-B8FB-11833D490259}" type="presParOf" srcId="{5EBFA1D1-4E30-40A0-8FE8-3BFBBA7776BA}" destId="{553F1B76-AF8C-42F9-A1AC-F39104E82449}" srcOrd="0" destOrd="0" presId="urn:microsoft.com/office/officeart/2005/8/layout/vList3#1"/>
    <dgm:cxn modelId="{8ED657DF-8453-4AFA-8A6E-707FA5D61B6F}" type="presParOf" srcId="{5EBFA1D1-4E30-40A0-8FE8-3BFBBA7776BA}" destId="{D0D801C7-6827-4703-A7B5-7551BAB52C21}" srcOrd="1" destOrd="0" presId="urn:microsoft.com/office/officeart/2005/8/layout/vList3#1"/>
    <dgm:cxn modelId="{0398C5C7-2FCE-41F3-A16F-301D7ACAF8E7}" type="presParOf" srcId="{18AF6E97-9393-4DE5-B482-8EF0910D84A0}" destId="{E4CBE4E7-7EC3-4F3F-B158-EFF37D123642}" srcOrd="9" destOrd="0" presId="urn:microsoft.com/office/officeart/2005/8/layout/vList3#1"/>
    <dgm:cxn modelId="{A154A901-2F09-4ADF-8472-4225B666CD8B}" type="presParOf" srcId="{18AF6E97-9393-4DE5-B482-8EF0910D84A0}" destId="{881086F9-DE4E-459B-9BB1-CD802C59937E}" srcOrd="10" destOrd="0" presId="urn:microsoft.com/office/officeart/2005/8/layout/vList3#1"/>
    <dgm:cxn modelId="{6F3FEEE9-8A0D-4C22-9CA3-9E1AAE1DE9A8}" type="presParOf" srcId="{881086F9-DE4E-459B-9BB1-CD802C59937E}" destId="{6F792113-4ACF-495C-937C-E55A58EC96F5}" srcOrd="0" destOrd="0" presId="urn:microsoft.com/office/officeart/2005/8/layout/vList3#1"/>
    <dgm:cxn modelId="{F1E71820-AEE2-43E7-847F-453F0126F6F8}" type="presParOf" srcId="{881086F9-DE4E-459B-9BB1-CD802C59937E}" destId="{51FDD301-F164-4645-A8AA-A7B396C4E00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62B45-9E4C-4F32-A554-CB657CC4CFB3}">
      <dsp:nvSpPr>
        <dsp:cNvPr id="0" name=""/>
        <dsp:cNvSpPr/>
      </dsp:nvSpPr>
      <dsp:spPr>
        <a:xfrm rot="10800000">
          <a:off x="1255233" y="25876"/>
          <a:ext cx="4309678" cy="5523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54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Projekte</a:t>
          </a:r>
          <a:endParaRPr lang="de-DE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93308" y="25876"/>
        <a:ext cx="4171603" cy="552301"/>
      </dsp:txXfrm>
    </dsp:sp>
    <dsp:sp modelId="{B7070E88-C072-4AB2-89AC-E4FA3F12D1E0}">
      <dsp:nvSpPr>
        <dsp:cNvPr id="0" name=""/>
        <dsp:cNvSpPr/>
      </dsp:nvSpPr>
      <dsp:spPr>
        <a:xfrm>
          <a:off x="873860" y="2296"/>
          <a:ext cx="678849" cy="59597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t="-1039" r="-14000" b="-19598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8793CF8-9E17-4967-876B-EE58064F6034}">
      <dsp:nvSpPr>
        <dsp:cNvPr id="0" name=""/>
        <dsp:cNvSpPr/>
      </dsp:nvSpPr>
      <dsp:spPr>
        <a:xfrm rot="10800000">
          <a:off x="1237983" y="780332"/>
          <a:ext cx="4309678" cy="5523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54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Beratung und Unterstützung</a:t>
          </a:r>
          <a:endParaRPr lang="de-DE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76058" y="780332"/>
        <a:ext cx="4171603" cy="552301"/>
      </dsp:txXfrm>
    </dsp:sp>
    <dsp:sp modelId="{E5936F4A-1860-4745-B329-A839C2860D13}">
      <dsp:nvSpPr>
        <dsp:cNvPr id="0" name=""/>
        <dsp:cNvSpPr/>
      </dsp:nvSpPr>
      <dsp:spPr>
        <a:xfrm>
          <a:off x="933057" y="764878"/>
          <a:ext cx="609850" cy="58320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728CD5F-0929-457E-A3B7-3C2664C28266}">
      <dsp:nvSpPr>
        <dsp:cNvPr id="0" name=""/>
        <dsp:cNvSpPr/>
      </dsp:nvSpPr>
      <dsp:spPr>
        <a:xfrm rot="10800000">
          <a:off x="1223595" y="1512952"/>
          <a:ext cx="4309678" cy="5523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54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Aufklärung und Prävention</a:t>
          </a:r>
          <a:endParaRPr lang="de-DE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61670" y="1512952"/>
        <a:ext cx="4171603" cy="552301"/>
      </dsp:txXfrm>
    </dsp:sp>
    <dsp:sp modelId="{4A68F3B9-151D-408C-A233-4522109C4EF2}">
      <dsp:nvSpPr>
        <dsp:cNvPr id="0" name=""/>
        <dsp:cNvSpPr/>
      </dsp:nvSpPr>
      <dsp:spPr>
        <a:xfrm>
          <a:off x="947445" y="1512952"/>
          <a:ext cx="552301" cy="55230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AA79D15-B42B-4705-92EB-8A4777D81D43}">
      <dsp:nvSpPr>
        <dsp:cNvPr id="0" name=""/>
        <dsp:cNvSpPr/>
      </dsp:nvSpPr>
      <dsp:spPr>
        <a:xfrm rot="10800000">
          <a:off x="1223595" y="2230119"/>
          <a:ext cx="4309678" cy="5523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54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Krisenintervention und Streitschlichtung</a:t>
          </a:r>
          <a:endParaRPr lang="de-DE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61670" y="2230119"/>
        <a:ext cx="4171603" cy="552301"/>
      </dsp:txXfrm>
    </dsp:sp>
    <dsp:sp modelId="{DB399D49-65BA-4226-9AEA-47AEBC664ECD}">
      <dsp:nvSpPr>
        <dsp:cNvPr id="0" name=""/>
        <dsp:cNvSpPr/>
      </dsp:nvSpPr>
      <dsp:spPr>
        <a:xfrm>
          <a:off x="947445" y="2230119"/>
          <a:ext cx="552301" cy="55230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D801C7-6827-4703-A7B5-7551BAB52C21}">
      <dsp:nvSpPr>
        <dsp:cNvPr id="0" name=""/>
        <dsp:cNvSpPr/>
      </dsp:nvSpPr>
      <dsp:spPr>
        <a:xfrm rot="10800000">
          <a:off x="1223595" y="2947286"/>
          <a:ext cx="4309678" cy="5523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54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Kreativangebote</a:t>
          </a:r>
          <a:endParaRPr lang="de-DE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61670" y="2947286"/>
        <a:ext cx="4171603" cy="552301"/>
      </dsp:txXfrm>
    </dsp:sp>
    <dsp:sp modelId="{553F1B76-AF8C-42F9-A1AC-F39104E82449}">
      <dsp:nvSpPr>
        <dsp:cNvPr id="0" name=""/>
        <dsp:cNvSpPr/>
      </dsp:nvSpPr>
      <dsp:spPr>
        <a:xfrm>
          <a:off x="945379" y="2951743"/>
          <a:ext cx="552301" cy="55230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623" b="-862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1FDD301-F164-4645-A8AA-A7B396C4E005}">
      <dsp:nvSpPr>
        <dsp:cNvPr id="0" name=""/>
        <dsp:cNvSpPr/>
      </dsp:nvSpPr>
      <dsp:spPr>
        <a:xfrm rot="10800000">
          <a:off x="1223595" y="3664453"/>
          <a:ext cx="4309678" cy="5523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54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Unterstützung im Übergang Schule </a:t>
          </a:r>
          <a:r>
            <a:rPr lang="de-DE" sz="2000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 Beruf</a:t>
          </a:r>
          <a:endParaRPr lang="de-DE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61670" y="3664453"/>
        <a:ext cx="4171603" cy="552301"/>
      </dsp:txXfrm>
    </dsp:sp>
    <dsp:sp modelId="{6F792113-4ACF-495C-937C-E55A58EC96F5}">
      <dsp:nvSpPr>
        <dsp:cNvPr id="0" name=""/>
        <dsp:cNvSpPr/>
      </dsp:nvSpPr>
      <dsp:spPr>
        <a:xfrm>
          <a:off x="947445" y="3664453"/>
          <a:ext cx="552301" cy="552301"/>
        </a:xfrm>
        <a:prstGeom prst="ellipse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t="1148" r="-2000" b="-1188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>
              <a:solidFill>
                <a:schemeClr val="tx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E606402-01AF-44DC-996D-27D0ED38D986}" type="datetime1">
              <a:rPr lang="de-DE" smtClean="0">
                <a:solidFill>
                  <a:schemeClr val="tx2"/>
                </a:solidFill>
              </a:rPr>
              <a:pPr rtl="0"/>
              <a:t>10.12.2024</a:t>
            </a:fld>
            <a:endParaRPr lang="de-DE">
              <a:solidFill>
                <a:schemeClr val="tx2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>
              <a:solidFill>
                <a:schemeClr val="tx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de-DE">
                <a:solidFill>
                  <a:schemeClr val="tx2"/>
                </a:solidFill>
              </a:rPr>
              <a:pPr rtl="0"/>
              <a:t>‹Nr.›</a:t>
            </a:fld>
            <a:endParaRPr lang="de-D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966EE1DD-CB6C-4EFB-8671-0391E2D91E87}" type="datetime1">
              <a:rPr lang="de-DE" noProof="0" smtClean="0"/>
              <a:pPr rtl="0"/>
              <a:t>10.12.2024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de-DE" noProof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BBF81A0-ADA6-4623-BE4F-40CFB8BBCB3D}" type="slidenum">
              <a:rPr lang="de-DE" smtClean="0"/>
              <a:pPr rtl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9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e-DE" smtClean="0"/>
              <a:pPr rtl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56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e-DE" smtClean="0"/>
              <a:pPr rtl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41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e-DE" smtClean="0"/>
              <a:pPr rtl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142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e-DE" smtClean="0"/>
              <a:pPr rtl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600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de-DE" smtClean="0"/>
              <a:pPr rtl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98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BBF81A0-ADA6-4623-BE4F-40CFB8BBCB3D}" type="slidenum">
              <a:rPr lang="de-DE" smtClean="0"/>
              <a:pPr rtl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9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 descr="Bücherstapel"/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Rechteck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dirty="0"/>
            </a:p>
          </p:txBody>
        </p:sp>
        <p:grpSp>
          <p:nvGrpSpPr>
            <p:cNvPr id="12" name="Gruppe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Bild 8" descr="Bücherstapel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Rechteck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de-DE" dirty="0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3973B5-B0E6-4C33-849D-D28E17666A2C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5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927F66-6E54-4804-9C66-235F94957AB5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2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720C80-4C27-4CDA-B7FF-979F62D3CF3E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8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E184B2-2EED-44B5-91E0-88EBEAEF582E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9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überschrift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Rechteck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dirty="0"/>
            </a:p>
          </p:txBody>
        </p:sp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Bild 4" descr="Bücherstape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dirty="0"/>
              <a:t>Formatvorlage des Untertitelmasters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75419-5C8E-46A1-B1D0-EB7B8BC42FF9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723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965A9A-DD19-405C-9292-3DE707A266CE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7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273A27-240B-4637-9B06-96A007B6C541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4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0D25D6-BDE2-4DC6-81D5-F7589AEA44C9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3D5A5-6F7D-434C-96DE-F9B7A0CB09CA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44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685BB5-51C5-466C-B2FA-A7EC4168931E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1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417CA5-2532-4E15-AB9F-706295FE74A7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81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hteck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e-DE" dirty="0"/>
              <a:t>Textmasterformate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5E054D6F-02FE-4CCF-BEEF-A6019F4293F5}" type="datetime1">
              <a:rPr lang="de-DE" smtClean="0"/>
              <a:pPr rtl="0"/>
              <a:t>10.12.2024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de-DE" dirty="0"/>
              <a:t>Fußzeile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7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schule-schlotheim.net/" TargetMode="External"/><Relationship Id="rId4" Type="http://schemas.openxmlformats.org/officeDocument/2006/relationships/hyperlink" Target="mailto:sekretariat@rs-schlotheim.schulen-uh.de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6.pn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6.pn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6.png"/><Relationship Id="rId9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schule-schlotheim.net/wp-content/uploads/2023/03/20230304_080622_0000-1024x7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860" y="-243408"/>
            <a:ext cx="10198868" cy="7210919"/>
          </a:xfrm>
          <a:prstGeom prst="rect">
            <a:avLst/>
          </a:prstGeom>
          <a:noFill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812" y="5085184"/>
            <a:ext cx="2376264" cy="1428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7828" y="2493"/>
            <a:ext cx="10364827" cy="1397000"/>
          </a:xfrm>
        </p:spPr>
        <p:txBody>
          <a:bodyPr/>
          <a:lstStyle/>
          <a:p>
            <a:r>
              <a:rPr lang="de-DE" dirty="0"/>
              <a:t>   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Schulsozialarbeit…</a:t>
            </a: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79829989"/>
              </p:ext>
            </p:extLst>
          </p:nvPr>
        </p:nvGraphicFramePr>
        <p:xfrm>
          <a:off x="5708105" y="1988840"/>
          <a:ext cx="6480720" cy="4220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98" y="2348880"/>
            <a:ext cx="4956043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3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6868" y="-243408"/>
            <a:ext cx="10157354" cy="1397000"/>
          </a:xfrm>
        </p:spPr>
        <p:txBody>
          <a:bodyPr>
            <a:normAutofit/>
          </a:bodyPr>
          <a:lstStyle/>
          <a:p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Unsere Fach-Unterrichtsräume…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38">
            <a:off x="575270" y="1899343"/>
            <a:ext cx="3899228" cy="292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bgerundetes Rechteck 7"/>
          <p:cNvSpPr/>
          <p:nvPr/>
        </p:nvSpPr>
        <p:spPr>
          <a:xfrm rot="21052379">
            <a:off x="2622964" y="2792942"/>
            <a:ext cx="862548" cy="27828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latin typeface="Bernard MT Condensed" panose="02050806060905020404" pitchFamily="18" charset="0"/>
              </a:rPr>
              <a:t>Chemie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312">
            <a:off x="4217594" y="1639104"/>
            <a:ext cx="3647719" cy="2735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Abgerundetes Rechteck 10"/>
          <p:cNvSpPr/>
          <p:nvPr/>
        </p:nvSpPr>
        <p:spPr>
          <a:xfrm rot="411055">
            <a:off x="6257212" y="2803310"/>
            <a:ext cx="810306" cy="36343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latin typeface="Bernard MT Condensed" panose="02050806060905020404" pitchFamily="18" charset="0"/>
              </a:rPr>
              <a:t>Physik</a:t>
            </a:r>
          </a:p>
          <a:p>
            <a:pPr algn="ctr"/>
            <a:r>
              <a:rPr lang="de-DE" sz="1200" dirty="0">
                <a:latin typeface="Bernard MT Condensed" panose="02050806060905020404" pitchFamily="18" charset="0"/>
              </a:rPr>
              <a:t>E=mc²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0510275-1567-4E59-AC3A-DD44E22EEF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8500"/>
          <a:stretch/>
        </p:blipFill>
        <p:spPr>
          <a:xfrm>
            <a:off x="5806380" y="3645024"/>
            <a:ext cx="5260922" cy="281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bgerundetes Rechteck 4">
            <a:extLst>
              <a:ext uri="{FF2B5EF4-FFF2-40B4-BE49-F238E27FC236}">
                <a16:creationId xmlns:a16="http://schemas.microsoft.com/office/drawing/2014/main" id="{2B0A5DBB-9B65-4E9E-81A3-7A249CDBDBB6}"/>
              </a:ext>
            </a:extLst>
          </p:cNvPr>
          <p:cNvSpPr/>
          <p:nvPr/>
        </p:nvSpPr>
        <p:spPr>
          <a:xfrm rot="488618">
            <a:off x="9028930" y="3320108"/>
            <a:ext cx="2596868" cy="950075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„Grünes Klassenzimmer“</a:t>
            </a:r>
          </a:p>
        </p:txBody>
      </p:sp>
    </p:spTree>
    <p:extLst>
      <p:ext uri="{BB962C8B-B14F-4D97-AF65-F5344CB8AC3E}">
        <p14:creationId xmlns:p14="http://schemas.microsoft.com/office/powerpoint/2010/main" val="34376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starten die 5er an der RS?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Zunächst verbringt ihr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Intensiv-Tage </a:t>
            </a:r>
            <a:r>
              <a:rPr lang="de-DE" dirty="0"/>
              <a:t>mit dem neuen Klassenlehrer*in.</a:t>
            </a:r>
          </a:p>
          <a:p>
            <a:pPr>
              <a:buNone/>
            </a:pPr>
            <a:r>
              <a:rPr lang="de-DE" dirty="0"/>
              <a:t>Ihr erforscht durch eine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Schulrally</a:t>
            </a:r>
            <a:r>
              <a:rPr lang="de-DE" dirty="0"/>
              <a:t> das Schulgebäude und lernt eure Lehrer*innen kennen. Dabei begleiten euch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Schülerpaten</a:t>
            </a:r>
            <a:r>
              <a:rPr lang="de-DE" dirty="0"/>
              <a:t> aus der Klasse 10 und stehen euch mit Rat und Tat zur Seite.</a:t>
            </a:r>
          </a:p>
          <a:p>
            <a:pPr>
              <a:buNone/>
            </a:pPr>
            <a:r>
              <a:rPr lang="de-DE" dirty="0"/>
              <a:t>Ihr bekommt eure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Schulbücher</a:t>
            </a:r>
            <a:r>
              <a:rPr lang="de-DE" dirty="0"/>
              <a:t> und erhaltet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Belehrungen</a:t>
            </a:r>
            <a:r>
              <a:rPr lang="de-DE" dirty="0"/>
              <a:t>.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Spaß und Spiel</a:t>
            </a:r>
            <a:r>
              <a:rPr lang="de-DE" dirty="0"/>
              <a:t> kommen hierbei nicht zu kurz! </a:t>
            </a:r>
          </a:p>
          <a:p>
            <a:pPr algn="ctr">
              <a:buNone/>
            </a:pPr>
            <a:r>
              <a:rPr lang="de-DE" i="1" dirty="0"/>
              <a:t>Nach der ersten Schulwoche können wir dann motiviert in den Schulalltag starten.  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Berufsorientierung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2348880"/>
            <a:ext cx="6953250" cy="380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764" y="-243408"/>
            <a:ext cx="10157354" cy="1397000"/>
          </a:xfrm>
        </p:spPr>
        <p:txBody>
          <a:bodyPr>
            <a:normAutofit/>
          </a:bodyPr>
          <a:lstStyle/>
          <a:p>
            <a:r>
              <a:rPr lang="de-DE" b="1" dirty="0"/>
              <a:t>Berufsorientierung ab Klasse 5…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hteck 2"/>
          <p:cNvSpPr/>
          <p:nvPr/>
        </p:nvSpPr>
        <p:spPr>
          <a:xfrm>
            <a:off x="405780" y="2361420"/>
            <a:ext cx="5256584" cy="79208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Kooperation mit dem Bildungszentrum Mühlhausen</a:t>
            </a:r>
          </a:p>
        </p:txBody>
      </p:sp>
      <p:sp>
        <p:nvSpPr>
          <p:cNvPr id="5" name="Rechteck 4"/>
          <p:cNvSpPr/>
          <p:nvPr/>
        </p:nvSpPr>
        <p:spPr>
          <a:xfrm>
            <a:off x="405780" y="4513686"/>
            <a:ext cx="5256584" cy="79208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Kooperation mit dem Berufsschulzentrum Mühlhausen</a:t>
            </a:r>
          </a:p>
        </p:txBody>
      </p:sp>
      <p:sp>
        <p:nvSpPr>
          <p:cNvPr id="6" name="Rechteck 5"/>
          <p:cNvSpPr/>
          <p:nvPr/>
        </p:nvSpPr>
        <p:spPr>
          <a:xfrm>
            <a:off x="405780" y="5799954"/>
            <a:ext cx="5256584" cy="79208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Persönliche Beratung durch unsere Berufsberaterin Frau Zeidler</a:t>
            </a:r>
          </a:p>
        </p:txBody>
      </p:sp>
      <p:sp>
        <p:nvSpPr>
          <p:cNvPr id="11" name="Rechteck 10"/>
          <p:cNvSpPr/>
          <p:nvPr/>
        </p:nvSpPr>
        <p:spPr>
          <a:xfrm>
            <a:off x="6515684" y="2361420"/>
            <a:ext cx="5256584" cy="7920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 7:</a:t>
            </a:r>
          </a:p>
          <a:p>
            <a:pPr algn="ctr"/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Potenzialanalyse / Berufsorientierung</a:t>
            </a:r>
          </a:p>
        </p:txBody>
      </p:sp>
      <p:sp>
        <p:nvSpPr>
          <p:cNvPr id="12" name="Rechteck 11"/>
          <p:cNvSpPr/>
          <p:nvPr/>
        </p:nvSpPr>
        <p:spPr>
          <a:xfrm>
            <a:off x="6443676" y="4518996"/>
            <a:ext cx="5256584" cy="7920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 9:</a:t>
            </a:r>
          </a:p>
          <a:p>
            <a:pPr algn="ctr"/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Unterricht in der Berufsschule / Praktikum im Betrieb</a:t>
            </a:r>
          </a:p>
        </p:txBody>
      </p:sp>
      <p:sp>
        <p:nvSpPr>
          <p:cNvPr id="13" name="Rechteck 12"/>
          <p:cNvSpPr/>
          <p:nvPr/>
        </p:nvSpPr>
        <p:spPr>
          <a:xfrm>
            <a:off x="6443676" y="5805264"/>
            <a:ext cx="5256584" cy="7920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 10:</a:t>
            </a:r>
          </a:p>
          <a:p>
            <a:pPr algn="ctr"/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Praktikum im Betrieb</a:t>
            </a:r>
          </a:p>
        </p:txBody>
      </p:sp>
      <p:sp>
        <p:nvSpPr>
          <p:cNvPr id="14" name="Rechteck 13"/>
          <p:cNvSpPr/>
          <p:nvPr/>
        </p:nvSpPr>
        <p:spPr>
          <a:xfrm>
            <a:off x="405780" y="3441540"/>
            <a:ext cx="5256584" cy="79208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Tag in der Praxis</a:t>
            </a:r>
          </a:p>
        </p:txBody>
      </p:sp>
      <p:sp>
        <p:nvSpPr>
          <p:cNvPr id="15" name="Rechteck 14"/>
          <p:cNvSpPr/>
          <p:nvPr/>
        </p:nvSpPr>
        <p:spPr>
          <a:xfrm>
            <a:off x="6443676" y="3446850"/>
            <a:ext cx="5256584" cy="7920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Klasse 8:</a:t>
            </a:r>
          </a:p>
          <a:p>
            <a:pPr algn="ctr"/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Mittwoch = Praxistag (4 Phasen)</a:t>
            </a:r>
          </a:p>
        </p:txBody>
      </p:sp>
      <p:sp>
        <p:nvSpPr>
          <p:cNvPr id="16" name="Rechteck 15"/>
          <p:cNvSpPr/>
          <p:nvPr/>
        </p:nvSpPr>
        <p:spPr>
          <a:xfrm>
            <a:off x="405780" y="1340768"/>
            <a:ext cx="5256584" cy="79208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Berufetag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/ Traumberufe</a:t>
            </a:r>
          </a:p>
        </p:txBody>
      </p:sp>
      <p:sp>
        <p:nvSpPr>
          <p:cNvPr id="18" name="Rechteck 17"/>
          <p:cNvSpPr/>
          <p:nvPr/>
        </p:nvSpPr>
        <p:spPr>
          <a:xfrm>
            <a:off x="6515684" y="1340768"/>
            <a:ext cx="5256584" cy="7920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 5 und 6:</a:t>
            </a:r>
          </a:p>
          <a:p>
            <a:pPr algn="ctr"/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Eltern stellen Berufe bzw. Schüler ihre Traumberufe vor</a:t>
            </a:r>
          </a:p>
        </p:txBody>
      </p:sp>
    </p:spTree>
    <p:extLst>
      <p:ext uri="{BB962C8B-B14F-4D97-AF65-F5344CB8AC3E}">
        <p14:creationId xmlns:p14="http://schemas.microsoft.com/office/powerpoint/2010/main" val="8196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67A24-BED4-4D3B-9755-BB94DD8D4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Gesundheit &amp; Sport</a:t>
            </a:r>
            <a:r>
              <a:rPr lang="de-DE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30133D-AC7F-42F5-9114-D2A5D10E88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4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9796" y="-243408"/>
            <a:ext cx="10157354" cy="1397000"/>
          </a:xfrm>
        </p:spPr>
        <p:txBody>
          <a:bodyPr>
            <a:normAutofit/>
          </a:bodyPr>
          <a:lstStyle/>
          <a:p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Schwimmen in Klasse 5 und 6…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916832"/>
            <a:ext cx="467487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485">
            <a:off x="5930308" y="2353065"/>
            <a:ext cx="5720707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8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2B4019-66AA-45D1-BAA7-7F15D4F2F3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3" r="5157"/>
          <a:stretch/>
        </p:blipFill>
        <p:spPr>
          <a:xfrm>
            <a:off x="1341884" y="3789040"/>
            <a:ext cx="9000000" cy="283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:\SCHULE\XXX\Öffentlichkeitsarbeit\Homepage\Leichtathletiksportfest\LA 3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339876">
            <a:off x="6590338" y="363064"/>
            <a:ext cx="5214490" cy="4470400"/>
          </a:xfrm>
          <a:prstGeom prst="rect">
            <a:avLst/>
          </a:prstGeom>
          <a:noFill/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49796" y="-243408"/>
            <a:ext cx="10157354" cy="1397000"/>
          </a:xfrm>
        </p:spPr>
        <p:txBody>
          <a:bodyPr>
            <a:normAutofit/>
          </a:bodyPr>
          <a:lstStyle/>
          <a:p>
            <a:r>
              <a:rPr lang="de-DE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Leichtathletiksportfest</a:t>
            </a:r>
            <a:endParaRPr lang="de-D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fik 7" descr="H:\SCHULE\XXX\Öffentlichkeitsarbeit\Homepage\Crosslauf\IMG-20230921-WA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4769">
            <a:off x="888872" y="1769529"/>
            <a:ext cx="4770501" cy="255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7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52" descr="Winterolympiade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5820" y="-138027"/>
            <a:ext cx="10729192" cy="70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3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6" descr="C:\Users\bim\Desktop\Homepage\Wintersport1.png"/>
          <p:cNvPicPr/>
          <p:nvPr/>
        </p:nvPicPr>
        <p:blipFill>
          <a:blip r:embed="rId2" cstate="print"/>
          <a:srcRect b="3234"/>
          <a:stretch>
            <a:fillRect/>
          </a:stretch>
        </p:blipFill>
        <p:spPr bwMode="auto">
          <a:xfrm>
            <a:off x="1485900" y="188640"/>
            <a:ext cx="921702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2724" y="5445224"/>
            <a:ext cx="936104" cy="562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23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 descr="F:\KM_C30820011007451.jpg"/>
          <p:cNvPicPr/>
          <p:nvPr/>
        </p:nvPicPr>
        <p:blipFill>
          <a:blip r:embed="rId3" cstate="print"/>
          <a:srcRect t="1813" r="1567"/>
          <a:stretch>
            <a:fillRect/>
          </a:stretch>
        </p:blipFill>
        <p:spPr bwMode="auto">
          <a:xfrm>
            <a:off x="765820" y="2132856"/>
            <a:ext cx="5232392" cy="3720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911998" y="63749"/>
            <a:ext cx="10364827" cy="1397000"/>
          </a:xfrm>
        </p:spPr>
        <p:txBody>
          <a:bodyPr/>
          <a:lstStyle/>
          <a:p>
            <a:r>
              <a:rPr lang="de-DE" dirty="0"/>
              <a:t>   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 Kontakt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5917654" y="2616871"/>
            <a:ext cx="5841199" cy="3823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Staatliche Regelschule Schlotheim</a:t>
            </a:r>
          </a:p>
          <a:p>
            <a:pPr marL="0" indent="0" algn="ctr">
              <a:buNone/>
            </a:pPr>
            <a:r>
              <a:rPr lang="de-DE" sz="2000" dirty="0"/>
              <a:t>Laubgasse 12b</a:t>
            </a:r>
          </a:p>
          <a:p>
            <a:pPr marL="0" indent="0" algn="ctr">
              <a:buNone/>
            </a:pPr>
            <a:r>
              <a:rPr lang="de-DE" sz="2000" dirty="0"/>
              <a:t>99994 Schlotheim / Thür.</a:t>
            </a:r>
          </a:p>
          <a:p>
            <a:pPr marL="0" indent="0" algn="ctr">
              <a:buNone/>
            </a:pPr>
            <a:r>
              <a:rPr lang="de-DE" sz="2000" dirty="0"/>
              <a:t>Tel.: 036021/80228</a:t>
            </a:r>
          </a:p>
          <a:p>
            <a:pPr marL="0" indent="0" algn="ctr">
              <a:buNone/>
            </a:pPr>
            <a:r>
              <a:rPr lang="de-DE" sz="2000" dirty="0"/>
              <a:t>Fax: 036021/92025</a:t>
            </a:r>
          </a:p>
          <a:p>
            <a:pPr algn="ctr">
              <a:buNone/>
            </a:pPr>
            <a:r>
              <a:rPr lang="de-DE" sz="2200" dirty="0"/>
              <a:t>Mail: </a:t>
            </a:r>
            <a:r>
              <a:rPr lang="de-DE" sz="2000" b="0" i="0" u="sng" dirty="0">
                <a:solidFill>
                  <a:srgbClr val="1D70A8"/>
                </a:solidFill>
                <a:effectLst/>
                <a:latin typeface="PT Sans" panose="020B0503020203020204" pitchFamily="34" charset="0"/>
                <a:hlinkClick r:id="rId4"/>
              </a:rPr>
              <a:t>sekretariat@rs-schlotheim.schulen-uh.de</a:t>
            </a:r>
            <a:endParaRPr lang="de-DE" sz="22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de-DE" sz="2000" dirty="0">
                <a:hlinkClick r:id="rId5"/>
              </a:rPr>
              <a:t>http://schule-schlotheim.net</a:t>
            </a:r>
            <a:endParaRPr lang="de-DE" sz="2000" dirty="0"/>
          </a:p>
          <a:p>
            <a:pPr algn="ctr">
              <a:buNone/>
            </a:pPr>
            <a:endParaRPr lang="de-DE" sz="2000" dirty="0"/>
          </a:p>
          <a:p>
            <a:pPr marL="0" indent="0" algn="ctr">
              <a:buNone/>
            </a:pPr>
            <a:endParaRPr lang="de-DE" sz="2000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5FFCECB-6432-4F3B-9278-1DFF2F8BA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289" y="63749"/>
            <a:ext cx="2401571" cy="25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1" descr="H:\SCHULE\XXX\Öffentlichkeitsarbeit\Schuljahr 2019-2020\00Sport\Crosslauf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4862">
            <a:off x="3599246" y="2135774"/>
            <a:ext cx="42484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338">
            <a:off x="7678588" y="1052736"/>
            <a:ext cx="165618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9011099" y="3824681"/>
            <a:ext cx="5212697" cy="1397000"/>
          </a:xfrm>
        </p:spPr>
        <p:txBody>
          <a:bodyPr>
            <a:normAutofit/>
          </a:bodyPr>
          <a:lstStyle/>
          <a:p>
            <a:r>
              <a:rPr lang="de-DE" sz="3600" dirty="0"/>
              <a:t>Sportwettkämpfe…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8908" y="548680"/>
            <a:ext cx="1334935" cy="8022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980728"/>
            <a:ext cx="165618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Grafik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88640"/>
            <a:ext cx="266429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rafik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332656"/>
            <a:ext cx="2568161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337" name="Picture 1" descr="H:\SCHULE\XXX\Öffentlichkeitsarbeit\Homepage\Basketball Premie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97144">
            <a:off x="333772" y="3645024"/>
            <a:ext cx="4216102" cy="2657695"/>
          </a:xfrm>
          <a:prstGeom prst="rect">
            <a:avLst/>
          </a:prstGeom>
          <a:noFill/>
        </p:spPr>
      </p:pic>
      <p:pic>
        <p:nvPicPr>
          <p:cNvPr id="12" name="Grafik 11" descr="H:\SCHULE\XXX\Öffentlichkeitsarbeit\Homepage\Sprintcup\PXL_20231026_10540564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85694">
            <a:off x="6688875" y="4942583"/>
            <a:ext cx="2519230" cy="1655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 descr="H:\SCHULE\XXX\Öffentlichkeitsarbeit\Homepage\Sprintcup\PXL_20231026_072622915.PORTRAIT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79031">
            <a:off x="8803435" y="3511484"/>
            <a:ext cx="1621311" cy="2211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39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D2BA3791-58DB-448F-9542-D608BF892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58316" y="4358208"/>
            <a:ext cx="7992888" cy="654968"/>
          </a:xfrm>
        </p:spPr>
        <p:txBody>
          <a:bodyPr>
            <a:noAutofit/>
          </a:bodyPr>
          <a:lstStyle/>
          <a:p>
            <a:pPr algn="r"/>
            <a:r>
              <a:rPr lang="de-DE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Aktivitäten / Projekte / </a:t>
            </a:r>
            <a:r>
              <a:rPr lang="de-DE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Exkursionen &amp; Tagesfahrten</a:t>
            </a:r>
            <a:endParaRPr lang="de-DE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73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97CED2E-ED48-4287-A850-353A71EB86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None/>
              <a:defRPr sz="2800" b="0" kern="120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endParaRPr lang="de-DE" sz="12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endParaRPr lang="de-DE" sz="12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endParaRPr lang="de-DE" sz="1200" dirty="0"/>
          </a:p>
        </p:txBody>
      </p:sp>
      <p:sp>
        <p:nvSpPr>
          <p:cNvPr id="5" name="Rechteck 4"/>
          <p:cNvSpPr/>
          <p:nvPr/>
        </p:nvSpPr>
        <p:spPr>
          <a:xfrm>
            <a:off x="402122" y="307483"/>
            <a:ext cx="86630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Adventszauber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Aktionstage </a:t>
            </a:r>
            <a:r>
              <a:rPr lang="de-DE" sz="2600" i="1" dirty="0">
                <a:solidFill>
                  <a:schemeClr val="accent1">
                    <a:lumMod val="50000"/>
                  </a:schemeClr>
                </a:solidFill>
              </a:rPr>
              <a:t>(Phi-Day, Tag des Buches, Tag des Sports…)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Geschichtsprojekte mit Exkursionen </a:t>
            </a:r>
            <a:r>
              <a:rPr lang="de-DE" sz="26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sz="2600" i="1" dirty="0" err="1">
                <a:solidFill>
                  <a:schemeClr val="accent1">
                    <a:lumMod val="50000"/>
                  </a:schemeClr>
                </a:solidFill>
              </a:rPr>
              <a:t>Greußen</a:t>
            </a:r>
            <a:r>
              <a:rPr lang="de-DE" sz="2600" i="1" dirty="0">
                <a:solidFill>
                  <a:schemeClr val="accent1">
                    <a:lumMod val="50000"/>
                  </a:schemeClr>
                </a:solidFill>
              </a:rPr>
              <a:t>, Erfurt, Eisenach, Weimar, Mühlhausen, </a:t>
            </a:r>
            <a:r>
              <a:rPr lang="de-DE" sz="2600" i="1" dirty="0" err="1">
                <a:solidFill>
                  <a:schemeClr val="accent1">
                    <a:lumMod val="50000"/>
                  </a:schemeClr>
                </a:solidFill>
              </a:rPr>
              <a:t>Niederdorla</a:t>
            </a:r>
            <a:r>
              <a:rPr lang="de-DE" sz="26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Gesunde Ernährung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 err="1">
                <a:solidFill>
                  <a:schemeClr val="accent1">
                    <a:lumMod val="50000"/>
                  </a:schemeClr>
                </a:solidFill>
              </a:rPr>
              <a:t>Känguruwettbewerb</a:t>
            </a: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Kinotag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Kunstprojekte</a:t>
            </a:r>
            <a:r>
              <a:rPr lang="de-DE" sz="2600" i="1" dirty="0">
                <a:solidFill>
                  <a:schemeClr val="accent1">
                    <a:lumMod val="50000"/>
                  </a:schemeClr>
                </a:solidFill>
              </a:rPr>
              <a:t> (Töpfern, Graffiti, Seifenherstellung …)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Lesenacht</a:t>
            </a: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Medienbildung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Schwimmbadfest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Suchtprävention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Tag der offenen Tür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de-DE" sz="2600" b="1" i="1" dirty="0">
                <a:solidFill>
                  <a:schemeClr val="accent1">
                    <a:lumMod val="50000"/>
                  </a:schemeClr>
                </a:solidFill>
              </a:rPr>
              <a:t>Weihnachtsfeiern</a:t>
            </a:r>
            <a:endParaRPr lang="de-DE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</a:pPr>
            <a:endParaRPr lang="de-DE" sz="2600" b="1" i="1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 rot="5400000">
            <a:off x="7974139" y="2932463"/>
            <a:ext cx="6580849" cy="1180977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Aktivitäten / Projekte / Exkursionen </a:t>
            </a:r>
            <a:br>
              <a:rPr lang="de-DE" sz="3600" dirty="0"/>
            </a:br>
            <a:r>
              <a:rPr lang="de-DE" sz="3600" dirty="0"/>
              <a:t>A bis Z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0756" y="332656"/>
            <a:ext cx="1726927" cy="10378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07E9C4D-5837-4F6A-9795-4C7EDC201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6150">
            <a:off x="4463299" y="4145458"/>
            <a:ext cx="1844142" cy="25755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8F67A7D-BBFB-45CE-B3B9-29939E46B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2274">
            <a:off x="6279858" y="4100854"/>
            <a:ext cx="1841152" cy="17984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5D9769E-D28F-49F8-A62B-5A9DE402A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695" y="4024552"/>
            <a:ext cx="1967201" cy="27236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9D1E696-2470-4469-A006-E21CD22AF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503" y="2270789"/>
            <a:ext cx="2337448" cy="1422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578" y="-387424"/>
            <a:ext cx="10157354" cy="1397000"/>
          </a:xfrm>
        </p:spPr>
        <p:txBody>
          <a:bodyPr>
            <a:normAutofit/>
          </a:bodyPr>
          <a:lstStyle/>
          <a:p>
            <a:r>
              <a:rPr lang="de-DE" sz="3600" dirty="0"/>
              <a:t>Tagesfahrt nach Erfurt…</a:t>
            </a:r>
          </a:p>
        </p:txBody>
      </p:sp>
      <p:pic>
        <p:nvPicPr>
          <p:cNvPr id="7" name="Bild 13" descr="C:\Users\bim\Desktop\Homepage\Wandertg710er1.pn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796" y="1052736"/>
            <a:ext cx="4104456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 551" descr="8er9erErfurt">
            <a:extLst>
              <a:ext uri="{FF2B5EF4-FFF2-40B4-BE49-F238E27FC236}">
                <a16:creationId xmlns:a16="http://schemas.microsoft.com/office/drawing/2014/main" id="{BF5A40C5-C9DA-4572-B5B5-8DAD46595E7F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313131">
                  <a:alpha val="14118"/>
                </a:srgbClr>
              </a:clrFrom>
              <a:clrTo>
                <a:srgbClr val="313131">
                  <a:alpha val="0"/>
                </a:srgbClr>
              </a:clrTo>
            </a:clrChange>
          </a:blip>
          <a:srcRect l="4054" t="1834" r="7696" b="8308"/>
          <a:stretch>
            <a:fillRect/>
          </a:stretch>
        </p:blipFill>
        <p:spPr bwMode="auto">
          <a:xfrm rot="21263817">
            <a:off x="784270" y="2836350"/>
            <a:ext cx="2779815" cy="3464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9" name="Titel 1"/>
          <p:cNvSpPr txBox="1">
            <a:spLocks/>
          </p:cNvSpPr>
          <p:nvPr/>
        </p:nvSpPr>
        <p:spPr>
          <a:xfrm rot="5400000">
            <a:off x="8887474" y="3732282"/>
            <a:ext cx="4567004" cy="792088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Lernen am anderen Ort…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8868" y="620688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fik 149" descr="E:\Schuljahrbuch\7er Erfurt\20230428_170353-COLLAGE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168">
            <a:off x="4351768" y="1131646"/>
            <a:ext cx="3457879" cy="554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53" descr="E:\Schuljahrbuch\7er Erfurt\20230428_170158-COLLAGE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 b="2827"/>
          <a:stretch>
            <a:fillRect/>
          </a:stretch>
        </p:blipFill>
        <p:spPr bwMode="auto">
          <a:xfrm rot="21407442">
            <a:off x="7030516" y="404665"/>
            <a:ext cx="2884225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50" descr="E:\Schuljahrbuch\7er Erfurt\20230428_170442-COLLAGE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462">
            <a:off x="8447550" y="3018345"/>
            <a:ext cx="2486300" cy="3666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2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5er20161">
            <a:extLst>
              <a:ext uri="{FF2B5EF4-FFF2-40B4-BE49-F238E27FC236}">
                <a16:creationId xmlns:a16="http://schemas.microsoft.com/office/drawing/2014/main" id="{ACE5A0DE-EFDF-4776-98D9-E22F8860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28" y="908720"/>
            <a:ext cx="65331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05780" y="-459432"/>
            <a:ext cx="10157354" cy="1397000"/>
          </a:xfrm>
        </p:spPr>
        <p:txBody>
          <a:bodyPr>
            <a:normAutofit/>
          </a:bodyPr>
          <a:lstStyle/>
          <a:p>
            <a:r>
              <a:rPr lang="de-DE" sz="3600" dirty="0"/>
              <a:t>Tagesfahrt nach Weimar…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 rot="5400000">
            <a:off x="8887474" y="3732282"/>
            <a:ext cx="4567004" cy="792088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Lernen am anderen Ort…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8868" y="620688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419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3">
            <a:extLst>
              <a:ext uri="{FF2B5EF4-FFF2-40B4-BE49-F238E27FC236}">
                <a16:creationId xmlns:a16="http://schemas.microsoft.com/office/drawing/2014/main" id="{09DF97EA-2A3D-4226-AE6A-85E91B4A96B1}"/>
              </a:ext>
            </a:extLst>
          </p:cNvPr>
          <p:cNvPicPr/>
          <p:nvPr/>
        </p:nvPicPr>
        <p:blipFill>
          <a:blip r:embed="rId2" cstate="print"/>
          <a:srcRect l="7310" t="16910" r="18747" b="9319"/>
          <a:stretch>
            <a:fillRect/>
          </a:stretch>
        </p:blipFill>
        <p:spPr bwMode="auto">
          <a:xfrm>
            <a:off x="1269876" y="980728"/>
            <a:ext cx="92890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05780" y="-459432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Tagesfahrt nach Mühlhausen…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 rot="5400000">
            <a:off x="8887474" y="3732282"/>
            <a:ext cx="4567004" cy="792088"/>
          </a:xfrm>
        </p:spPr>
        <p:txBody>
          <a:bodyPr>
            <a:noAutofit/>
          </a:bodyPr>
          <a:lstStyle/>
          <a:p>
            <a:r>
              <a:rPr lang="de-DE" sz="2400" dirty="0"/>
              <a:t>Lernen am anderen Ort…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98868" y="620688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877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8887474" y="3732282"/>
            <a:ext cx="4567004" cy="792088"/>
          </a:xfrm>
        </p:spPr>
        <p:txBody>
          <a:bodyPr>
            <a:noAutofit/>
          </a:bodyPr>
          <a:lstStyle/>
          <a:p>
            <a:r>
              <a:rPr lang="de-DE" sz="2400" dirty="0"/>
              <a:t>Lernen am anderen Ort…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8868" y="620688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Bild 1" descr="H:\SCHULE\XXX\Öffentlichkeitsarbeit\Homepage\Buchenwal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772" y="260648"/>
            <a:ext cx="9937104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5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9031490" y="4178454"/>
            <a:ext cx="4567004" cy="792088"/>
          </a:xfrm>
        </p:spPr>
        <p:txBody>
          <a:bodyPr>
            <a:noAutofit/>
          </a:bodyPr>
          <a:lstStyle/>
          <a:p>
            <a:r>
              <a:rPr lang="de-DE" sz="2400" dirty="0"/>
              <a:t>Lernen am anderen Ort…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772" y="492096"/>
            <a:ext cx="2156698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Bild 48" descr="IMG-20181212-WA00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88" y="188641"/>
            <a:ext cx="4176464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 descr="H:\SCHULE\XXX\Öffentlichkeitsarbeit\Homepage\10er letzter SChultag Chaoswoche\Neuer Ordner\IMG-20230727-WA0005.jpg"/>
          <p:cNvPicPr/>
          <p:nvPr/>
        </p:nvPicPr>
        <p:blipFill>
          <a:blip r:embed="rId4" cstate="print"/>
          <a:srcRect t="9160"/>
          <a:stretch>
            <a:fillRect/>
          </a:stretch>
        </p:blipFill>
        <p:spPr bwMode="auto">
          <a:xfrm>
            <a:off x="909836" y="3068960"/>
            <a:ext cx="5284214" cy="3248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1484785"/>
            <a:ext cx="4226525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248" descr="E:\Schuljahrbuch\Schulkinowoche 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7"/>
          <a:stretch>
            <a:fillRect/>
          </a:stretch>
        </p:blipFill>
        <p:spPr bwMode="auto">
          <a:xfrm rot="390777">
            <a:off x="7335478" y="3101067"/>
            <a:ext cx="3277535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4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:\SCHULE\XXX\Öffentlichkeitsarbeit\Schuljahr 2018-2019\Aktuelles Schulalltag\2018-12-20 Weihnachtssportfest\IMG_0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94840">
            <a:off x="2353718" y="2645728"/>
            <a:ext cx="3449277" cy="2299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FEF33B-998B-4BCA-A614-5200E8662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20" y="908720"/>
            <a:ext cx="10157354" cy="1397000"/>
          </a:xfrm>
        </p:spPr>
        <p:txBody>
          <a:bodyPr>
            <a:normAutofit/>
          </a:bodyPr>
          <a:lstStyle/>
          <a:p>
            <a:r>
              <a:rPr lang="de-DE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AG´S</a:t>
            </a:r>
          </a:p>
        </p:txBody>
      </p:sp>
      <p:pic>
        <p:nvPicPr>
          <p:cNvPr id="4" name="Bild 8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3753">
            <a:off x="645005" y="466297"/>
            <a:ext cx="316835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 l="34200" t="29394" r="29801" b="21647"/>
          <a:stretch>
            <a:fillRect/>
          </a:stretch>
        </p:blipFill>
        <p:spPr bwMode="auto">
          <a:xfrm rot="552564">
            <a:off x="5635167" y="3585594"/>
            <a:ext cx="3066694" cy="2606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ausaufgabenbetreuung - Städtisches Gymnasium Wülfra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59724">
            <a:off x="8461638" y="683656"/>
            <a:ext cx="2779432" cy="2779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078">
            <a:off x="8662887" y="2858357"/>
            <a:ext cx="2664296" cy="3083452"/>
          </a:xfrm>
          <a:prstGeom prst="rect">
            <a:avLst/>
          </a:prstGeom>
        </p:spPr>
      </p:pic>
      <p:pic>
        <p:nvPicPr>
          <p:cNvPr id="8" name="Picture 2" descr="C:\Users\bim\Dropbox\Mein PC (David)\Desktop\Handy&amp;Kamarabilder\IMG-20221130-WA0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95989">
            <a:off x="424137" y="4063157"/>
            <a:ext cx="3024337" cy="214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47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E6743-4E0D-42D2-8E65-6D32A6C89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Klassenfahrten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19281" y="-293836"/>
            <a:ext cx="10157354" cy="1397000"/>
          </a:xfrm>
        </p:spPr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Schulstandort Schlotheim</a:t>
            </a:r>
          </a:p>
        </p:txBody>
      </p:sp>
      <p:sp>
        <p:nvSpPr>
          <p:cNvPr id="8" name="Rechteck 7"/>
          <p:cNvSpPr/>
          <p:nvPr/>
        </p:nvSpPr>
        <p:spPr>
          <a:xfrm rot="342848">
            <a:off x="6436152" y="1736874"/>
            <a:ext cx="4824536" cy="9144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Nutzung des Gebäudes durch Grund- und Regelschule</a:t>
            </a:r>
          </a:p>
        </p:txBody>
      </p:sp>
      <p:pic>
        <p:nvPicPr>
          <p:cNvPr id="2050" name="Picture 2" descr="H:\SCHULE\XXX\Öffentlichkeitsarbeit\Homepage\Schulhof\PXL_20220912_083510241.PA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40" y="3491340"/>
            <a:ext cx="5525313" cy="293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77D8C1-B89A-47D7-8CFA-0AED67FE1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01" y="1268760"/>
            <a:ext cx="4743039" cy="52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BERGFEX: München: Urlaub München - Reisen Münch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908" y="2420888"/>
            <a:ext cx="3096344" cy="1610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936" y="332656"/>
            <a:ext cx="2156698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7650" name="Picture 2" descr="SPD Hambur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124" y="548680"/>
            <a:ext cx="5052256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2" name="Picture 4" descr="Ausflug in den Zoo Leipzig mit Gondwanaland • Ostsachsen.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6420" y="1052736"/>
            <a:ext cx="3024336" cy="1447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3286100" y="692695"/>
            <a:ext cx="237626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Hamburg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22404" y="980728"/>
            <a:ext cx="237626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Leipzig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638028" y="2420888"/>
            <a:ext cx="237626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München</a:t>
            </a:r>
          </a:p>
        </p:txBody>
      </p:sp>
      <p:sp>
        <p:nvSpPr>
          <p:cNvPr id="27656" name="AutoShape 8" descr="Waldhof Finsterbergen in Friedrichroda bei Gruppenunterkünfte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7660" name="Picture 12" descr="Ostseebad Binz: Insel Rügen - Urlaub, Sehenswürdigkeiten, Hotels,  Unterkünf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8668" y="2708920"/>
            <a:ext cx="3168352" cy="1782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8470676" y="2780928"/>
            <a:ext cx="237626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Rügen</a:t>
            </a:r>
          </a:p>
        </p:txBody>
      </p:sp>
      <p:pic>
        <p:nvPicPr>
          <p:cNvPr id="17" name="Picture 2" descr="Lauterbach3">
            <a:extLst>
              <a:ext uri="{FF2B5EF4-FFF2-40B4-BE49-F238E27FC236}">
                <a16:creationId xmlns:a16="http://schemas.microsoft.com/office/drawing/2014/main" id="{EC58407D-1657-4A45-8BA9-E7D05BE71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4509120"/>
            <a:ext cx="3349597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875057" y="5515256"/>
            <a:ext cx="93610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Urwald-</a:t>
            </a:r>
          </a:p>
          <a:p>
            <a:pPr algn="ctr">
              <a:lnSpc>
                <a:spcPct val="95000"/>
              </a:lnSpc>
            </a:pP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Life-</a:t>
            </a:r>
          </a:p>
          <a:p>
            <a:pPr algn="ctr">
              <a:lnSpc>
                <a:spcPct val="95000"/>
              </a:lnSpc>
            </a:pP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</a:t>
            </a:r>
          </a:p>
        </p:txBody>
      </p:sp>
      <p:pic>
        <p:nvPicPr>
          <p:cNvPr id="27664" name="Picture 16" descr="Freizeit- und Erholungspark &quot;Zum Possen&quot;"/>
          <p:cNvPicPr>
            <a:picLocks noChangeAspect="1" noChangeArrowheads="1"/>
          </p:cNvPicPr>
          <p:nvPr/>
        </p:nvPicPr>
        <p:blipFill>
          <a:blip r:embed="rId8" cstate="print"/>
          <a:srcRect t="7245" b="9440"/>
          <a:stretch>
            <a:fillRect/>
          </a:stretch>
        </p:blipFill>
        <p:spPr bwMode="auto">
          <a:xfrm>
            <a:off x="6310436" y="4869160"/>
            <a:ext cx="2880320" cy="1656184"/>
          </a:xfrm>
          <a:prstGeom prst="rect">
            <a:avLst/>
          </a:prstGeom>
          <a:noFill/>
        </p:spPr>
      </p:pic>
      <p:sp>
        <p:nvSpPr>
          <p:cNvPr id="21" name="Textfeld 20"/>
          <p:cNvSpPr txBox="1"/>
          <p:nvPr/>
        </p:nvSpPr>
        <p:spPr>
          <a:xfrm>
            <a:off x="7822604" y="4869160"/>
            <a:ext cx="13965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Possen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9" cstate="print"/>
          <a:srcRect l="45449" t="36719" r="28451" b="38531"/>
          <a:stretch>
            <a:fillRect/>
          </a:stretch>
        </p:blipFill>
        <p:spPr bwMode="auto">
          <a:xfrm>
            <a:off x="5014292" y="2924944"/>
            <a:ext cx="303742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5014292" y="2924944"/>
            <a:ext cx="13965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Toskana</a:t>
            </a:r>
          </a:p>
        </p:txBody>
      </p:sp>
    </p:spTree>
    <p:extLst>
      <p:ext uri="{BB962C8B-B14F-4D97-AF65-F5344CB8AC3E}">
        <p14:creationId xmlns:p14="http://schemas.microsoft.com/office/powerpoint/2010/main" val="1216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3717032"/>
            <a:ext cx="2822432" cy="186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4" y="1340768"/>
            <a:ext cx="2088232" cy="278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780" y="404664"/>
            <a:ext cx="7776864" cy="792088"/>
          </a:xfrm>
        </p:spPr>
        <p:txBody>
          <a:bodyPr>
            <a:noAutofit/>
          </a:bodyPr>
          <a:lstStyle/>
          <a:p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Sommerlager – </a:t>
            </a:r>
            <a:b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Bleilochtalsperre/ </a:t>
            </a:r>
            <a:r>
              <a:rPr lang="de-DE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Finsterbergen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1936" y="332656"/>
            <a:ext cx="2156698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746" name="Picture 2" descr="SEZ Kloster | Landessportbund Thürin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040" y="1340768"/>
            <a:ext cx="3181100" cy="216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4365104"/>
            <a:ext cx="2808312" cy="186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Waldhof Finsterbergen - Bildungs- u. Freizeitstätte d. Thüringer  Sportjugend e.V. | gruppenhaus.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0676" y="1988840"/>
            <a:ext cx="324036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8" name="Picture 4" descr="Klassenfahrt der Klasse 7Gb 2015-16"/>
          <p:cNvPicPr>
            <a:picLocks noChangeAspect="1" noChangeArrowheads="1"/>
          </p:cNvPicPr>
          <p:nvPr/>
        </p:nvPicPr>
        <p:blipFill>
          <a:blip r:embed="rId8" cstate="print"/>
          <a:srcRect l="22446" b="14275"/>
          <a:stretch>
            <a:fillRect/>
          </a:stretch>
        </p:blipFill>
        <p:spPr bwMode="auto">
          <a:xfrm>
            <a:off x="6454452" y="1340768"/>
            <a:ext cx="1905949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0" name="Picture 6" descr="Start - Waldhof Finsterberg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8588" y="4293096"/>
            <a:ext cx="3265215" cy="2175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4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895" y="-315416"/>
            <a:ext cx="7333701" cy="1397000"/>
          </a:xfrm>
        </p:spPr>
        <p:txBody>
          <a:bodyPr>
            <a:normAutofit/>
          </a:bodyPr>
          <a:lstStyle/>
          <a:p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Winter- / Skilager </a:t>
            </a: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Klasse 7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8868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Bild 7"/>
          <p:cNvPicPr/>
          <p:nvPr/>
        </p:nvPicPr>
        <p:blipFill rotWithShape="1">
          <a:blip r:embed="rId3" cstate="print"/>
          <a:srcRect l="5542" t="31981" r="8489" b="25285"/>
          <a:stretch/>
        </p:blipFill>
        <p:spPr bwMode="auto">
          <a:xfrm>
            <a:off x="2133972" y="1412776"/>
            <a:ext cx="4320479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Skilager2017">
            <a:extLst>
              <a:ext uri="{FF2B5EF4-FFF2-40B4-BE49-F238E27FC236}">
                <a16:creationId xmlns:a16="http://schemas.microsoft.com/office/drawing/2014/main" id="{6BD90B82-9C0D-4C95-B283-C28B1AC2B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59" y="1484784"/>
            <a:ext cx="4114867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kilager2017-2">
            <a:extLst>
              <a:ext uri="{FF2B5EF4-FFF2-40B4-BE49-F238E27FC236}">
                <a16:creationId xmlns:a16="http://schemas.microsoft.com/office/drawing/2014/main" id="{56D10F48-1F12-41DB-BB25-697A2C25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2996952"/>
            <a:ext cx="3816424" cy="36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3933056"/>
            <a:ext cx="345638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(Schul)Bildung in Thüringen…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6860" y="260648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3908" r="1527"/>
          <a:stretch>
            <a:fillRect/>
          </a:stretch>
        </p:blipFill>
        <p:spPr>
          <a:xfrm>
            <a:off x="477788" y="116632"/>
            <a:ext cx="9453275" cy="66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5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804" y="-200248"/>
            <a:ext cx="10157354" cy="1397000"/>
          </a:xfrm>
        </p:spPr>
        <p:txBody>
          <a:bodyPr>
            <a:normAutofit/>
          </a:bodyPr>
          <a:lstStyle/>
          <a:p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(5) 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schwierige</a:t>
            </a:r>
            <a: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(n) 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Frage</a:t>
            </a:r>
            <a: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(n)…!!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18" y="1772816"/>
            <a:ext cx="5189164" cy="38884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Abgerundetes Rechteck 7"/>
          <p:cNvSpPr/>
          <p:nvPr/>
        </p:nvSpPr>
        <p:spPr>
          <a:xfrm>
            <a:off x="621804" y="1556792"/>
            <a:ext cx="3885715" cy="10287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Schätzt der Klassenlehrer die Leistungen meines Kindes als „gymnasialtauglich“ ein?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333772" y="3861048"/>
            <a:ext cx="3885715" cy="10287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 mein Kind selbstständig und belastbar?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4006180" y="5229200"/>
            <a:ext cx="4281781" cy="1243431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Erledigt mein Kind seine Hausaufgaben überwiegend allein und in einer angemessener Zeit?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7678588" y="1484784"/>
            <a:ext cx="3960440" cy="129614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Erreicht mein Kind ohne größeren Lernaufwand überwiegend ‚gute‘ und ‚sehr gute‘ Leistungen?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7966620" y="3717032"/>
            <a:ext cx="3885715" cy="102870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Bereitet meinem Kind die Schule / das Lernen sehr viel Freude?</a:t>
            </a:r>
          </a:p>
        </p:txBody>
      </p:sp>
      <p:sp>
        <p:nvSpPr>
          <p:cNvPr id="13" name="Ellipse 12"/>
          <p:cNvSpPr/>
          <p:nvPr/>
        </p:nvSpPr>
        <p:spPr>
          <a:xfrm>
            <a:off x="3790156" y="1916832"/>
            <a:ext cx="4392488" cy="3312368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Wenn Sie diese 5 Fragen NICHT eindeutig mit ‚Ja‘ beantworten können, sollte Ihr Kind zunächst unsere Schule besuchen. Der Wechsel an das Gymnasium ist nach der 5./6./10. Klasse noch möglich.</a:t>
            </a:r>
          </a:p>
        </p:txBody>
      </p:sp>
    </p:spTree>
    <p:extLst>
      <p:ext uri="{BB962C8B-B14F-4D97-AF65-F5344CB8AC3E}">
        <p14:creationId xmlns:p14="http://schemas.microsoft.com/office/powerpoint/2010/main" val="26536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schule-schlotheim.net/wp-content/uploads/2023/03/20230304_080622_0000-1024x7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844" y="-171400"/>
            <a:ext cx="10198868" cy="7210919"/>
          </a:xfrm>
          <a:prstGeom prst="rect">
            <a:avLst/>
          </a:prstGeom>
          <a:noFill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804" y="5013176"/>
            <a:ext cx="2376264" cy="1428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Ellipse 4"/>
          <p:cNvSpPr/>
          <p:nvPr/>
        </p:nvSpPr>
        <p:spPr>
          <a:xfrm>
            <a:off x="8902724" y="0"/>
            <a:ext cx="1944216" cy="172819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Schulflyer </a:t>
            </a:r>
          </a:p>
        </p:txBody>
      </p:sp>
      <p:sp>
        <p:nvSpPr>
          <p:cNvPr id="6" name="Ellipse 5"/>
          <p:cNvSpPr/>
          <p:nvPr/>
        </p:nvSpPr>
        <p:spPr>
          <a:xfrm>
            <a:off x="10270876" y="1484784"/>
            <a:ext cx="1512168" cy="136815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Schulflyer </a:t>
            </a:r>
          </a:p>
        </p:txBody>
      </p:sp>
      <p:sp>
        <p:nvSpPr>
          <p:cNvPr id="7" name="Ellipse 6"/>
          <p:cNvSpPr/>
          <p:nvPr/>
        </p:nvSpPr>
        <p:spPr>
          <a:xfrm>
            <a:off x="333772" y="3068960"/>
            <a:ext cx="1944216" cy="1728192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Schulflyer </a:t>
            </a:r>
          </a:p>
        </p:txBody>
      </p:sp>
    </p:spTree>
    <p:extLst>
      <p:ext uri="{BB962C8B-B14F-4D97-AF65-F5344CB8AC3E}">
        <p14:creationId xmlns:p14="http://schemas.microsoft.com/office/powerpoint/2010/main" val="173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53852" y="476672"/>
            <a:ext cx="5688632" cy="585617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1. Stunde    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07.30 -  08.15Uhr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2. Stunde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 08.25 -  09.10Uhr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3. Stunde 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09.20 -  10.05Uhr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Große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Hofpause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4. Stunde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 10.25 -  11.10Uhr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5. Stunde 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11.20 -  12.05Uhr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6. Stunde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 12.10 -  12.55Uhr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 Mittagspause 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7. Stunde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  13.35 -  14.20Uhr</a:t>
            </a:r>
          </a:p>
          <a:p>
            <a:pPr algn="ctr">
              <a:lnSpc>
                <a:spcPct val="150000"/>
              </a:lnSpc>
              <a:buNone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8. Stunde  </a:t>
            </a:r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   14.25 -  15.10Uhr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6860" y="308916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42" y="1695363"/>
            <a:ext cx="3808318" cy="36994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49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2343271"/>
            <a:ext cx="5779070" cy="3229055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986170" y="76200"/>
            <a:ext cx="10436834" cy="1397000"/>
          </a:xfrm>
        </p:spPr>
        <p:txBody>
          <a:bodyPr>
            <a:normAutofit/>
          </a:bodyPr>
          <a:lstStyle/>
          <a:p>
            <a:r>
              <a:rPr lang="de-DE" sz="4800" b="1" dirty="0"/>
              <a:t>Die Busse…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6954289" y="1916832"/>
            <a:ext cx="4184603" cy="122974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…halten direkt an der Schule.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7030516" y="3234916"/>
            <a:ext cx="4104456" cy="122974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…fahren nach der 6. und 8. Stunde.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7030516" y="4552503"/>
            <a:ext cx="4104456" cy="122974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…kommen spätestens 30min nach Unterrichtsschluss.</a:t>
            </a:r>
          </a:p>
        </p:txBody>
      </p:sp>
    </p:spTree>
    <p:extLst>
      <p:ext uri="{BB962C8B-B14F-4D97-AF65-F5344CB8AC3E}">
        <p14:creationId xmlns:p14="http://schemas.microsoft.com/office/powerpoint/2010/main" val="41332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13" y="2144505"/>
            <a:ext cx="3768131" cy="3084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5860" y="-499672"/>
            <a:ext cx="10157354" cy="1397000"/>
          </a:xfrm>
        </p:spPr>
        <p:txBody>
          <a:bodyPr>
            <a:norm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Wichtige Ansprechpartner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965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hteck 13"/>
          <p:cNvSpPr/>
          <p:nvPr/>
        </p:nvSpPr>
        <p:spPr>
          <a:xfrm>
            <a:off x="8398668" y="4797152"/>
            <a:ext cx="3096344" cy="7920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600" dirty="0"/>
              <a:t>Finja Stein / </a:t>
            </a:r>
            <a:r>
              <a:rPr lang="de-DE" sz="1600" dirty="0" err="1"/>
              <a:t>Marces</a:t>
            </a:r>
            <a:r>
              <a:rPr lang="de-DE" sz="1600" dirty="0"/>
              <a:t> Brunn</a:t>
            </a:r>
          </a:p>
          <a:p>
            <a:pPr algn="ctr">
              <a:lnSpc>
                <a:spcPct val="150000"/>
              </a:lnSpc>
            </a:pPr>
            <a:r>
              <a:rPr lang="de-DE" sz="1600" dirty="0"/>
              <a:t>(Schülersprecher)</a:t>
            </a:r>
          </a:p>
        </p:txBody>
      </p:sp>
      <p:sp>
        <p:nvSpPr>
          <p:cNvPr id="15" name="Rechteck 14"/>
          <p:cNvSpPr/>
          <p:nvPr/>
        </p:nvSpPr>
        <p:spPr>
          <a:xfrm>
            <a:off x="8398668" y="5733256"/>
            <a:ext cx="3096344" cy="7920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1600" dirty="0"/>
              <a:t>Herr Wiesenfahrt</a:t>
            </a:r>
          </a:p>
          <a:p>
            <a:pPr algn="ctr">
              <a:lnSpc>
                <a:spcPct val="150000"/>
              </a:lnSpc>
            </a:pPr>
            <a:r>
              <a:rPr lang="de-DE" sz="1600" dirty="0"/>
              <a:t>(Elternsprecher)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3020" t="24555" r="22171" b="14059"/>
          <a:stretch>
            <a:fillRect/>
          </a:stretch>
        </p:blipFill>
        <p:spPr bwMode="auto">
          <a:xfrm>
            <a:off x="8830716" y="3213136"/>
            <a:ext cx="2057143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23437" t="25000" r="23438" b="15000"/>
          <a:stretch>
            <a:fillRect/>
          </a:stretch>
        </p:blipFill>
        <p:spPr bwMode="auto">
          <a:xfrm>
            <a:off x="526020" y="2708920"/>
            <a:ext cx="2040000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4807" t="18870" r="22885" b="21615"/>
          <a:stretch>
            <a:fillRect/>
          </a:stretch>
        </p:blipFill>
        <p:spPr bwMode="auto">
          <a:xfrm>
            <a:off x="1981158" y="3717032"/>
            <a:ext cx="2025022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23416" t="19547" r="23645" b="21812"/>
          <a:stretch>
            <a:fillRect/>
          </a:stretch>
        </p:blipFill>
        <p:spPr bwMode="auto">
          <a:xfrm>
            <a:off x="8830716" y="1556792"/>
            <a:ext cx="2080000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FA7F462-1771-4B9A-BE13-90DEE08C6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402" y="1124904"/>
            <a:ext cx="2203261" cy="144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62B820-58FF-4AF4-B5D6-8148A161B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7364" y="5301368"/>
            <a:ext cx="2298776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3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844" y="404664"/>
            <a:ext cx="1574568" cy="946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10153784" y="1844824"/>
            <a:ext cx="1232687" cy="4288904"/>
          </a:xfrm>
        </p:spPr>
        <p:txBody>
          <a:bodyPr vert="vert">
            <a:noAutofit/>
          </a:bodyPr>
          <a:lstStyle/>
          <a:p>
            <a:pPr algn="ctr"/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Lehrer[innen] unserer Schule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77C7F3-55F4-4112-A013-7479EDE1E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20" y="423623"/>
            <a:ext cx="8325544" cy="58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56675">
            <a:off x="8491505" y="2683905"/>
            <a:ext cx="2592048" cy="345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iPads im Unterricht ab Klasse 7 - Martin-von-Cochem-Gymnas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7187">
            <a:off x="4380511" y="2626273"/>
            <a:ext cx="3960441" cy="264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3452">
            <a:off x="829586" y="2718121"/>
            <a:ext cx="3570794" cy="265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Abgerundetes Rechteck 9"/>
          <p:cNvSpPr/>
          <p:nvPr/>
        </p:nvSpPr>
        <p:spPr>
          <a:xfrm rot="435934">
            <a:off x="475591" y="1432676"/>
            <a:ext cx="3816423" cy="1346305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Gesundheit und Sport</a:t>
            </a:r>
          </a:p>
        </p:txBody>
      </p:sp>
      <p:sp>
        <p:nvSpPr>
          <p:cNvPr id="11" name="Abgerundetes Rechteck 10"/>
          <p:cNvSpPr/>
          <p:nvPr/>
        </p:nvSpPr>
        <p:spPr>
          <a:xfrm rot="21297521">
            <a:off x="4735491" y="1127276"/>
            <a:ext cx="3423427" cy="1999698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Medien – Digitalisierung/ Lernen am anderen Ort</a:t>
            </a:r>
          </a:p>
        </p:txBody>
      </p:sp>
      <p:sp>
        <p:nvSpPr>
          <p:cNvPr id="12" name="Abgerundetes Rechteck 11"/>
          <p:cNvSpPr/>
          <p:nvPr/>
        </p:nvSpPr>
        <p:spPr>
          <a:xfrm rot="298827">
            <a:off x="8379688" y="2348534"/>
            <a:ext cx="3369269" cy="1368152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Berufs-</a:t>
            </a:r>
            <a:r>
              <a:rPr lang="de-DE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orientierung</a:t>
            </a:r>
            <a:endParaRPr lang="de-DE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545570" y="231800"/>
            <a:ext cx="10157354" cy="1397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Schwerpunkte unserer Arbeit …</a:t>
            </a:r>
          </a:p>
        </p:txBody>
      </p:sp>
      <p:pic>
        <p:nvPicPr>
          <p:cNvPr id="2055" name="Picture 7" descr="H:\SCHULE\XXX\Öffentlichkeitsarbeit\Homepage\Wasserspender\PXL_20230913_061905891.MP.jpg"/>
          <p:cNvPicPr>
            <a:picLocks noChangeAspect="1" noChangeArrowheads="1"/>
          </p:cNvPicPr>
          <p:nvPr/>
        </p:nvPicPr>
        <p:blipFill>
          <a:blip r:embed="rId5" cstate="print"/>
          <a:srcRect l="8001" t="14002" r="23992" b="5990"/>
          <a:stretch>
            <a:fillRect/>
          </a:stretch>
        </p:blipFill>
        <p:spPr bwMode="auto">
          <a:xfrm rot="423434">
            <a:off x="549796" y="4437112"/>
            <a:ext cx="1377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11C4F0-FA3E-446E-96C2-966312028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279664"/>
            <a:ext cx="9073008" cy="6389696"/>
          </a:xfrm>
        </p:spPr>
      </p:pic>
    </p:spTree>
    <p:extLst>
      <p:ext uri="{BB962C8B-B14F-4D97-AF65-F5344CB8AC3E}">
        <p14:creationId xmlns:p14="http://schemas.microsoft.com/office/powerpoint/2010/main" val="40839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äsentation zum Beginn des Schuljahrs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628374_TF03460615" id="{1495FBE1-4EC9-4218-A133-2178CC90DC9F}" vid="{B2C4FBAD-1E62-4A31-8F88-FE77D5302F0C}"/>
    </a:ext>
  </a:extLst>
</a:theme>
</file>

<file path=ppt/theme/theme2.xml><?xml version="1.0" encoding="utf-8"?>
<a:theme xmlns:a="http://schemas.openxmlformats.org/drawingml/2006/main" name="Office-Desig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zum Beginn des Schuljahrs</Template>
  <TotalTime>0</TotalTime>
  <Words>626</Words>
  <Application>Microsoft Office PowerPoint</Application>
  <PresentationFormat>Benutzerdefiniert</PresentationFormat>
  <Paragraphs>129</Paragraphs>
  <Slides>36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3" baseType="lpstr">
      <vt:lpstr>Arial</vt:lpstr>
      <vt:lpstr>Bahnschrift</vt:lpstr>
      <vt:lpstr>Bernard MT Condensed</vt:lpstr>
      <vt:lpstr>Century Gothic</vt:lpstr>
      <vt:lpstr>PT Sans</vt:lpstr>
      <vt:lpstr>Wingdings</vt:lpstr>
      <vt:lpstr>Präsentation zum Beginn des Schuljahrs</vt:lpstr>
      <vt:lpstr>PowerPoint-Präsentation</vt:lpstr>
      <vt:lpstr>   Unser Kontakt</vt:lpstr>
      <vt:lpstr>Der Schulstandort Schlotheim</vt:lpstr>
      <vt:lpstr>PowerPoint-Präsentation</vt:lpstr>
      <vt:lpstr>Die Busse…</vt:lpstr>
      <vt:lpstr>Wichtige Ansprechpartner</vt:lpstr>
      <vt:lpstr>Die Lehrer[innen] unserer Schule</vt:lpstr>
      <vt:lpstr>PowerPoint-Präsentation</vt:lpstr>
      <vt:lpstr>PowerPoint-Präsentation</vt:lpstr>
      <vt:lpstr>   Schulsozialarbeit…</vt:lpstr>
      <vt:lpstr>Unsere Fach-Unterrichtsräume…</vt:lpstr>
      <vt:lpstr>Wie starten die 5er an der RS? </vt:lpstr>
      <vt:lpstr>Berufsorientierung</vt:lpstr>
      <vt:lpstr>Berufsorientierung ab Klasse 5…</vt:lpstr>
      <vt:lpstr>Gesundheit &amp; Sport </vt:lpstr>
      <vt:lpstr>Schwimmen in Klasse 5 und 6…</vt:lpstr>
      <vt:lpstr>Leichtathletiksportfest</vt:lpstr>
      <vt:lpstr>PowerPoint-Präsentation</vt:lpstr>
      <vt:lpstr>PowerPoint-Präsentation</vt:lpstr>
      <vt:lpstr>Sportwettkämpfe…</vt:lpstr>
      <vt:lpstr>PowerPoint-Präsentation</vt:lpstr>
      <vt:lpstr>Aktivitäten / Projekte / Exkursionen  A bis Z</vt:lpstr>
      <vt:lpstr>Tagesfahrt nach Erfurt…</vt:lpstr>
      <vt:lpstr>Tagesfahrt nach Weimar…</vt:lpstr>
      <vt:lpstr>Lernen am anderen Ort…</vt:lpstr>
      <vt:lpstr>Lernen am anderen Ort…</vt:lpstr>
      <vt:lpstr>Lernen am anderen Ort…</vt:lpstr>
      <vt:lpstr>AG´S</vt:lpstr>
      <vt:lpstr>Klassenfahrten</vt:lpstr>
      <vt:lpstr>PowerPoint-Präsentation</vt:lpstr>
      <vt:lpstr>Sommerlager –  Bleilochtalsperre/ Finsterbergen</vt:lpstr>
      <vt:lpstr>Winter- / Skilager ab Klasse 7</vt:lpstr>
      <vt:lpstr>(Schul)Bildung in Thüringen…</vt:lpstr>
      <vt:lpstr>PowerPoint-Präsentation</vt:lpstr>
      <vt:lpstr>Die (5) schwierige(n) Frage(n)…!!</vt:lpstr>
      <vt:lpstr>PowerPoint-Präsentation</vt:lpstr>
    </vt:vector>
  </TitlesOfParts>
  <Company>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Willkommen!</dc:title>
  <dc:creator>SL</dc:creator>
  <cp:lastModifiedBy>Sophia Schreiber</cp:lastModifiedBy>
  <cp:revision>91</cp:revision>
  <dcterms:created xsi:type="dcterms:W3CDTF">2021-02-11T08:34:06Z</dcterms:created>
  <dcterms:modified xsi:type="dcterms:W3CDTF">2024-12-10T08:47:09Z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